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1" r:id="rId5"/>
  </p:sldMasterIdLst>
  <p:notesMasterIdLst>
    <p:notesMasterId r:id="rId62"/>
  </p:notesMasterIdLst>
  <p:handoutMasterIdLst>
    <p:handoutMasterId r:id="rId63"/>
  </p:handoutMasterIdLst>
  <p:sldIdLst>
    <p:sldId id="516" r:id="rId6"/>
    <p:sldId id="501" r:id="rId7"/>
    <p:sldId id="566" r:id="rId8"/>
    <p:sldId id="491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534" r:id="rId27"/>
    <p:sldId id="535" r:id="rId28"/>
    <p:sldId id="536" r:id="rId29"/>
    <p:sldId id="537" r:id="rId30"/>
    <p:sldId id="539" r:id="rId31"/>
    <p:sldId id="538" r:id="rId32"/>
    <p:sldId id="540" r:id="rId33"/>
    <p:sldId id="541" r:id="rId34"/>
    <p:sldId id="542" r:id="rId35"/>
    <p:sldId id="543" r:id="rId36"/>
    <p:sldId id="544" r:id="rId37"/>
    <p:sldId id="545" r:id="rId38"/>
    <p:sldId id="567" r:id="rId39"/>
    <p:sldId id="568" r:id="rId40"/>
    <p:sldId id="546" r:id="rId41"/>
    <p:sldId id="547" r:id="rId42"/>
    <p:sldId id="548" r:id="rId43"/>
    <p:sldId id="549" r:id="rId44"/>
    <p:sldId id="550" r:id="rId45"/>
    <p:sldId id="551" r:id="rId46"/>
    <p:sldId id="552" r:id="rId47"/>
    <p:sldId id="553" r:id="rId48"/>
    <p:sldId id="554" r:id="rId49"/>
    <p:sldId id="555" r:id="rId50"/>
    <p:sldId id="556" r:id="rId51"/>
    <p:sldId id="557" r:id="rId52"/>
    <p:sldId id="558" r:id="rId53"/>
    <p:sldId id="559" r:id="rId54"/>
    <p:sldId id="560" r:id="rId55"/>
    <p:sldId id="561" r:id="rId56"/>
    <p:sldId id="562" r:id="rId57"/>
    <p:sldId id="563" r:id="rId58"/>
    <p:sldId id="564" r:id="rId59"/>
    <p:sldId id="565" r:id="rId60"/>
    <p:sldId id="459" r:id="rId61"/>
  </p:sldIdLst>
  <p:sldSz cx="9144000" cy="6858000" type="screen4x3"/>
  <p:notesSz cx="6888163" cy="9623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5pPr>
    <a:lvl6pPr marL="22860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6pPr>
    <a:lvl7pPr marL="27432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7pPr>
    <a:lvl8pPr marL="32004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8pPr>
    <a:lvl9pPr marL="36576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5EB5C"/>
    <a:srgbClr val="F8F8F8"/>
    <a:srgbClr val="EAEAEA"/>
    <a:srgbClr val="5F5F5F"/>
    <a:srgbClr val="003366"/>
    <a:srgbClr val="B2B2B2"/>
    <a:srgbClr val="A80000"/>
    <a:srgbClr val="DDDDDD"/>
    <a:srgbClr val="A36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36" autoAdjust="0"/>
  </p:normalViewPr>
  <p:slideViewPr>
    <p:cSldViewPr>
      <p:cViewPr varScale="1">
        <p:scale>
          <a:sx n="107" d="100"/>
          <a:sy n="107" d="100"/>
        </p:scale>
        <p:origin x="13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2"/>
    </p:cViewPr>
  </p:sorterViewPr>
  <p:notesViewPr>
    <p:cSldViewPr>
      <p:cViewPr varScale="1">
        <p:scale>
          <a:sx n="77" d="100"/>
          <a:sy n="77" d="100"/>
        </p:scale>
        <p:origin x="360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cs typeface="MS PGothic" charset="0"/>
              </a:defRPr>
            </a:lvl1pPr>
          </a:lstStyle>
          <a:p>
            <a:fld id="{1F25CC0F-C6C5-F54A-B594-6A424CB9F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cs typeface="MS PGothic" charset="0"/>
              </a:defRPr>
            </a:lvl1pPr>
          </a:lstStyle>
          <a:p>
            <a:fld id="{17D15620-AC43-9845-8CA2-C88CF00DA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41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15620-AC43-9845-8CA2-C88CF00DA76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/>
          <a:lstStyle>
            <a:lvl1pPr marL="0" indent="0" algn="ctr">
              <a:buNone/>
              <a:defRPr b="1" i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38524"/>
      </p:ext>
    </p:extLst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BC1582-7E17-658E-1CCE-BA188F65D0D3}"/>
              </a:ext>
            </a:extLst>
          </p:cNvPr>
          <p:cNvCxnSpPr/>
          <p:nvPr userDrawn="1"/>
        </p:nvCxnSpPr>
        <p:spPr bwMode="auto">
          <a:xfrm>
            <a:off x="1625593" y="1268760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DB9B9D-C887-E36B-C4AE-E67A20B1AE10}"/>
              </a:ext>
            </a:extLst>
          </p:cNvPr>
          <p:cNvSpPr txBox="1"/>
          <p:nvPr userDrawn="1"/>
        </p:nvSpPr>
        <p:spPr>
          <a:xfrm>
            <a:off x="8172400" y="630932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08B259-4EAF-4078-B9AB-1627AE8B9214}" type="slidenum">
              <a:rPr lang="en-GB" sz="1600" smtClean="0"/>
              <a:t>‹#›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22430179"/>
      </p:ext>
    </p:extLst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94B93D-EBC4-3F18-275B-37B30D2EE26E}"/>
              </a:ext>
            </a:extLst>
          </p:cNvPr>
          <p:cNvCxnSpPr/>
          <p:nvPr userDrawn="1"/>
        </p:nvCxnSpPr>
        <p:spPr bwMode="auto">
          <a:xfrm>
            <a:off x="1600200" y="1268760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CC4484E-6B92-B3C3-0AE1-707B617B26D8}"/>
              </a:ext>
            </a:extLst>
          </p:cNvPr>
          <p:cNvSpPr txBox="1">
            <a:spLocks/>
          </p:cNvSpPr>
          <p:nvPr userDrawn="1"/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9pPr>
          </a:lstStyle>
          <a:p>
            <a:fld id="{00ADBB8C-D81D-4FDC-9E19-56F5754AD328}" type="slidenum">
              <a:rPr lang="en-GB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00004"/>
      </p:ext>
    </p:extLst>
  </p:cSld>
  <p:clrMapOvr>
    <a:masterClrMapping/>
  </p:clrMapOvr>
  <p:transition spd="slow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wrap="square" anchor="t"/>
          <a:lstStyle>
            <a:lvl1pPr algn="l">
              <a:defRPr sz="4000" b="1" cap="none">
                <a:effectLst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702741"/>
      </p:ext>
    </p:extLst>
  </p:cSld>
  <p:clrMapOvr>
    <a:masterClrMapping/>
  </p:clrMapOvr>
  <p:transition spd="slow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7E8333-C829-F84B-3B99-1846717D59B3}"/>
              </a:ext>
            </a:extLst>
          </p:cNvPr>
          <p:cNvCxnSpPr/>
          <p:nvPr userDrawn="1"/>
        </p:nvCxnSpPr>
        <p:spPr bwMode="auto">
          <a:xfrm>
            <a:off x="1600200" y="1196752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028536"/>
      </p:ext>
    </p:extLst>
  </p:cSld>
  <p:clrMapOvr>
    <a:masterClrMapping/>
  </p:clrMapOvr>
  <p:transition spd="slow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4392488" cy="365125"/>
          </a:xfrm>
        </p:spPr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CF3D2D-3013-31D8-1A1A-AC5A95C17DAF}"/>
              </a:ext>
            </a:extLst>
          </p:cNvPr>
          <p:cNvCxnSpPr/>
          <p:nvPr userDrawn="1"/>
        </p:nvCxnSpPr>
        <p:spPr bwMode="auto">
          <a:xfrm>
            <a:off x="1600200" y="1177888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538539"/>
      </p:ext>
    </p:extLst>
  </p:cSld>
  <p:clrMapOvr>
    <a:masterClrMapping/>
  </p:clrMapOvr>
  <p:transition spd="slow"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</a:rPr>
              <a:t>Introduction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r>
              <a:rPr lang="en-US"/>
              <a:t>CIS041-3 Advanced Information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35FB3C54-3D1D-C348-A420-03894B8BD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2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CIS041-3 Advanced Information Technology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CF392-58D8-1B4E-B943-6008264DD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3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15064" cy="46805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952328" cy="365125"/>
          </a:xfrm>
        </p:spPr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BC1582-7E17-658E-1CCE-BA188F65D0D3}"/>
              </a:ext>
            </a:extLst>
          </p:cNvPr>
          <p:cNvCxnSpPr/>
          <p:nvPr userDrawn="1"/>
        </p:nvCxnSpPr>
        <p:spPr bwMode="auto">
          <a:xfrm>
            <a:off x="1625593" y="1268760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DB9B9D-C887-E36B-C4AE-E67A20B1AE10}"/>
              </a:ext>
            </a:extLst>
          </p:cNvPr>
          <p:cNvSpPr txBox="1"/>
          <p:nvPr userDrawn="1"/>
        </p:nvSpPr>
        <p:spPr>
          <a:xfrm>
            <a:off x="8172400" y="630932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08B259-4EAF-4078-B9AB-1627AE8B9214}" type="slidenum">
              <a:rPr lang="en-GB" sz="1600" smtClean="0"/>
              <a:t>‹#›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28553154"/>
      </p:ext>
    </p:extLst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94B93D-EBC4-3F18-275B-37B30D2EE26E}"/>
              </a:ext>
            </a:extLst>
          </p:cNvPr>
          <p:cNvCxnSpPr/>
          <p:nvPr userDrawn="1"/>
        </p:nvCxnSpPr>
        <p:spPr bwMode="auto">
          <a:xfrm>
            <a:off x="1600200" y="1268760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CC4484E-6B92-B3C3-0AE1-707B617B26D8}"/>
              </a:ext>
            </a:extLst>
          </p:cNvPr>
          <p:cNvSpPr txBox="1">
            <a:spLocks/>
          </p:cNvSpPr>
          <p:nvPr userDrawn="1"/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9pPr>
          </a:lstStyle>
          <a:p>
            <a:fld id="{00ADBB8C-D81D-4FDC-9E19-56F5754AD328}" type="slidenum">
              <a:rPr lang="en-GB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99362"/>
      </p:ext>
    </p:extLst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wrap="square" anchor="t"/>
          <a:lstStyle>
            <a:lvl1pPr algn="l">
              <a:defRPr sz="4000" b="1" cap="none">
                <a:effectLst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392398"/>
      </p:ext>
    </p:extLst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7E8333-C829-F84B-3B99-1846717D59B3}"/>
              </a:ext>
            </a:extLst>
          </p:cNvPr>
          <p:cNvCxnSpPr/>
          <p:nvPr userDrawn="1"/>
        </p:nvCxnSpPr>
        <p:spPr bwMode="auto">
          <a:xfrm>
            <a:off x="1600200" y="1196752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002041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4392488" cy="365125"/>
          </a:xfrm>
        </p:spPr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CF3D2D-3013-31D8-1A1A-AC5A95C17DAF}"/>
              </a:ext>
            </a:extLst>
          </p:cNvPr>
          <p:cNvCxnSpPr/>
          <p:nvPr userDrawn="1"/>
        </p:nvCxnSpPr>
        <p:spPr bwMode="auto">
          <a:xfrm>
            <a:off x="1600200" y="1177888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743"/>
      </p:ext>
    </p:extLst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</a:rPr>
              <a:t>Introduction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r>
              <a:rPr lang="en-US"/>
              <a:t>CIS041-3 Advanced Information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35FB3C54-3D1D-C348-A420-03894B8BD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7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CIS041-3 Advanced Information Technology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CF392-58D8-1B4E-B943-6008264DD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/>
          <a:lstStyle>
            <a:lvl1pPr marL="0" indent="0" algn="ctr">
              <a:buNone/>
              <a:defRPr b="1" i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77300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56792"/>
            <a:ext cx="7010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73856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2879725" y="5772150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0">
              <a:ea typeface="ＭＳ Ｐゴシック" charset="-128"/>
              <a:cs typeface="+mn-cs"/>
            </a:endParaRPr>
          </a:p>
        </p:txBody>
      </p:sp>
      <p:pic>
        <p:nvPicPr>
          <p:cNvPr id="8199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30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309320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D8E5340-BE14-44E5-DB64-05DBA69C3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59" r:id="rId7"/>
    <p:sldLayoutId id="2147483660" r:id="rId8"/>
  </p:sldLayoutIdLst>
  <p:transition spd="slow">
    <p:zoom dir="in"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8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1pPr>
      <a:lvl2pPr marL="1146175" indent="-473075" algn="l" rtl="0" eaLnBrk="0" fontAlgn="base" hangingPunct="0">
        <a:spcBef>
          <a:spcPct val="20000"/>
        </a:spcBef>
        <a:spcAft>
          <a:spcPct val="0"/>
        </a:spcAft>
        <a:buClr>
          <a:srgbClr val="A80000"/>
        </a:buClr>
        <a:buSzPct val="80000"/>
        <a:buFont typeface="Arial"/>
        <a:buChar char="•"/>
        <a:defRPr sz="24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2pPr>
      <a:lvl3pPr marL="2327275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Arial"/>
        <a:buChar char="•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2632075" indent="-228600" algn="l" rtl="0" eaLnBrk="0" fontAlgn="base" hangingPunct="0">
        <a:spcBef>
          <a:spcPct val="20000"/>
        </a:spcBef>
        <a:spcAft>
          <a:spcPct val="0"/>
        </a:spcAft>
        <a:buSzPct val="50000"/>
        <a:buFontTx/>
        <a:buChar char="–"/>
        <a:defRPr sz="1800" b="0" i="0" baseline="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30511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35083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6pPr>
      <a:lvl7pPr marL="39655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7pPr>
      <a:lvl8pPr marL="44227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8pPr>
      <a:lvl9pPr marL="48799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56792"/>
            <a:ext cx="7010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73856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2879725" y="5772150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0">
              <a:ea typeface="ＭＳ Ｐゴシック" charset="-128"/>
              <a:cs typeface="+mn-cs"/>
            </a:endParaRPr>
          </a:p>
        </p:txBody>
      </p:sp>
      <p:pic>
        <p:nvPicPr>
          <p:cNvPr id="8199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30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309320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D8E5340-BE14-44E5-DB64-05DBA69C3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8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 spd="slow">
    <p:zoom dir="in"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8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1pPr>
      <a:lvl2pPr marL="1146175" indent="-473075" algn="l" rtl="0" eaLnBrk="0" fontAlgn="base" hangingPunct="0">
        <a:spcBef>
          <a:spcPct val="20000"/>
        </a:spcBef>
        <a:spcAft>
          <a:spcPct val="0"/>
        </a:spcAft>
        <a:buClr>
          <a:srgbClr val="A80000"/>
        </a:buClr>
        <a:buSzPct val="80000"/>
        <a:buFont typeface="Arial"/>
        <a:buChar char="•"/>
        <a:defRPr sz="24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2pPr>
      <a:lvl3pPr marL="2327275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Arial"/>
        <a:buChar char="•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2632075" indent="-228600" algn="l" rtl="0" eaLnBrk="0" fontAlgn="base" hangingPunct="0">
        <a:spcBef>
          <a:spcPct val="20000"/>
        </a:spcBef>
        <a:spcAft>
          <a:spcPct val="0"/>
        </a:spcAft>
        <a:buSzPct val="50000"/>
        <a:buFontTx/>
        <a:buChar char="–"/>
        <a:defRPr sz="1800" b="0" i="0" baseline="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30511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35083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6pPr>
      <a:lvl7pPr marL="39655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7pPr>
      <a:lvl8pPr marL="44227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8pPr>
      <a:lvl9pPr marL="48799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-gentle-introduction-to-calculating-the-tf-idf-values-9e391f8a13e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5CC6E7A5-68E1-4C20-995B-711BA381D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4" y="4077072"/>
            <a:ext cx="6400800" cy="210680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Gangmin Li</a:t>
            </a:r>
          </a:p>
          <a:p>
            <a:r>
              <a:rPr lang="en-US" dirty="0"/>
              <a:t>(Office hours: 13:00-17:00 every Friday)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F7CE0-300F-D558-7E8B-9BE7A2C6A0EA}"/>
              </a:ext>
            </a:extLst>
          </p:cNvPr>
          <p:cNvSpPr txBox="1"/>
          <p:nvPr/>
        </p:nvSpPr>
        <p:spPr>
          <a:xfrm>
            <a:off x="1617440" y="980728"/>
            <a:ext cx="64807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MS PGothic" charset="0"/>
                <a:cs typeface="Arial" charset="0"/>
              </a:rPr>
              <a:t>CIS041-3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MS PGothic" charset="0"/>
                <a:cs typeface="Arial" charset="0"/>
              </a:rPr>
              <a:t>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charset="0"/>
                <a:ea typeface="MS PGothic" charset="0"/>
                <a:cs typeface="Arial" charset="0"/>
              </a:rPr>
              <a:t>Advanced Information Technology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55D318-ECD4-38DB-E6FC-2AB6EB9A600F}"/>
              </a:ext>
            </a:extLst>
          </p:cNvPr>
          <p:cNvSpPr txBox="1">
            <a:spLocks/>
          </p:cNvSpPr>
          <p:nvPr/>
        </p:nvSpPr>
        <p:spPr bwMode="auto">
          <a:xfrm>
            <a:off x="755576" y="1844824"/>
            <a:ext cx="77724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MS PGothic" charset="0"/>
              </a:rPr>
              <a:t>Information Retrieval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00000"/>
                </a:solidFill>
                <a:latin typeface="Cambria"/>
              </a:rPr>
              <a:t>Term Frequency &amp; Vector Space Retrieval mode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23725"/>
      </p:ext>
    </p:extLst>
  </p:cSld>
  <p:clrMapOvr>
    <a:masterClrMapping/>
  </p:clrMapOvr>
  <p:transition spd="slow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AF3B-7D93-1EA2-CFE3-40868AEF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Jaccard coefficient: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79B55-58F9-1598-FA24-0AD85CA6A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15064" cy="792088"/>
          </a:xfrm>
        </p:spPr>
        <p:txBody>
          <a:bodyPr/>
          <a:lstStyle/>
          <a:p>
            <a:r>
              <a:rPr lang="en-GB" dirty="0"/>
              <a:t>What is the query-document match score that the Jaccard coefficient computes for: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E3490-565E-F3E9-AF7D-D19E8FDD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72F51-B512-9427-833B-5D4EA6673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383742"/>
            <a:ext cx="4666894" cy="21973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B38BBD-170A-EF94-7341-27C69AF5F506}"/>
              </a:ext>
            </a:extLst>
          </p:cNvPr>
          <p:cNvSpPr txBox="1"/>
          <p:nvPr/>
        </p:nvSpPr>
        <p:spPr>
          <a:xfrm>
            <a:off x="2627784" y="4869160"/>
            <a:ext cx="4763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/>
              <a:t>jaccard</a:t>
            </a:r>
            <a:r>
              <a:rPr lang="en-GB" sz="2400" dirty="0"/>
              <a:t>(q, d) = 1/6</a:t>
            </a:r>
          </a:p>
        </p:txBody>
      </p:sp>
    </p:spTree>
    <p:extLst>
      <p:ext uri="{BB962C8B-B14F-4D97-AF65-F5344CB8AC3E}">
        <p14:creationId xmlns:p14="http://schemas.microsoft.com/office/powerpoint/2010/main" val="3904120013"/>
      </p:ext>
    </p:extLst>
  </p:cSld>
  <p:clrMapOvr>
    <a:masterClrMapping/>
  </p:clrMapOvr>
  <p:transition spd="slow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7186-7203-3A57-75F3-CC29F1D9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with Jaccard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567458-35B4-FD27-A320-77F732636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1556792"/>
                <a:ext cx="8352928" cy="4680520"/>
              </a:xfrm>
            </p:spPr>
            <p:txBody>
              <a:bodyPr/>
              <a:lstStyle/>
              <a:p>
                <a:r>
                  <a:rPr lang="en-GB" sz="2600" dirty="0"/>
                  <a:t>It doesn’t consider </a:t>
                </a:r>
                <a:r>
                  <a:rPr lang="en-GB" sz="2600" dirty="0">
                    <a:solidFill>
                      <a:srgbClr val="00B050"/>
                    </a:solidFill>
                  </a:rPr>
                  <a:t>term frequency </a:t>
                </a:r>
                <a:r>
                  <a:rPr lang="en-GB" sz="2600" dirty="0"/>
                  <a:t>(how many occurrences a term has). </a:t>
                </a:r>
              </a:p>
              <a:p>
                <a:r>
                  <a:rPr lang="en-GB" sz="2600" dirty="0"/>
                  <a:t>It also does not consider that that some terms are inherently more informative than frequent terms (a, the, ...) – </a:t>
                </a:r>
                <a:r>
                  <a:rPr lang="en-GB" sz="2600" dirty="0">
                    <a:solidFill>
                      <a:srgbClr val="00B050"/>
                    </a:solidFill>
                  </a:rPr>
                  <a:t>term weight</a:t>
                </a:r>
              </a:p>
              <a:p>
                <a:r>
                  <a:rPr lang="en-GB" dirty="0"/>
                  <a:t>We need a more sophisticated way of </a:t>
                </a:r>
                <a:r>
                  <a:rPr lang="en-GB" dirty="0">
                    <a:solidFill>
                      <a:srgbClr val="00B050"/>
                    </a:solidFill>
                  </a:rPr>
                  <a:t>normalizing</a:t>
                </a:r>
                <a:r>
                  <a:rPr lang="en-GB" dirty="0"/>
                  <a:t> for the length of a document.</a:t>
                </a:r>
              </a:p>
              <a:p>
                <a:pPr lvl="1"/>
                <a:r>
                  <a:rPr lang="en-GB" dirty="0"/>
                  <a:t>Later, we’ll use |A ∩ B|/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GB" dirty="0"/>
                          <m:t>|</m:t>
                        </m:r>
                        <m:r>
                          <m:rPr>
                            <m:nor/>
                          </m:rPr>
                          <a:rPr lang="en-GB" dirty="0"/>
                          <m:t>A</m:t>
                        </m:r>
                        <m:r>
                          <m:rPr>
                            <m:nor/>
                          </m:rPr>
                          <a:rPr lang="en-GB" dirty="0"/>
                          <m:t> ∪ </m:t>
                        </m:r>
                        <m:r>
                          <m:rPr>
                            <m:nor/>
                          </m:rPr>
                          <a:rPr lang="en-GB" dirty="0"/>
                          <m:t>B</m:t>
                        </m:r>
                        <m:r>
                          <m:rPr>
                            <m:nor/>
                          </m:rPr>
                          <a:rPr lang="en-GB" dirty="0"/>
                          <m:t>|</m:t>
                        </m:r>
                      </m:e>
                    </m:rad>
                  </m:oMath>
                </a14:m>
                <a:r>
                  <a:rPr lang="en-GB" dirty="0"/>
                  <a:t> (cosine) . . . </a:t>
                </a:r>
              </a:p>
              <a:p>
                <a:pPr lvl="1"/>
                <a:r>
                  <a:rPr lang="en-GB" dirty="0"/>
                  <a:t>. . . instead of |A ∩ B|/|A ∪ B| (Jaccard) for length normalization.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567458-35B4-FD27-A320-77F732636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56792"/>
                <a:ext cx="8352928" cy="4680520"/>
              </a:xfrm>
              <a:blipFill>
                <a:blip r:embed="rId2"/>
                <a:stretch>
                  <a:fillRect l="-1387" t="-1172" r="-1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2629A-8E81-8014-290C-6EBA3BF2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24264"/>
      </p:ext>
    </p:extLst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B6B6-A19A-DE64-4AF4-E76740CA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 Frequency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40FFF-19F6-2E7D-6BD9-8C3936EAF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key ingredient for ranking</a:t>
            </a:r>
          </a:p>
        </p:txBody>
      </p:sp>
    </p:spTree>
    <p:extLst>
      <p:ext uri="{BB962C8B-B14F-4D97-AF65-F5344CB8AC3E}">
        <p14:creationId xmlns:p14="http://schemas.microsoft.com/office/powerpoint/2010/main" val="4027430256"/>
      </p:ext>
    </p:extLst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248D4A-5154-B705-0D96-E68077BC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incidence matrix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9FE394-9004-F7C5-9ADF-90FA6CC83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538651"/>
            <a:ext cx="8215312" cy="4291674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3847E5-4BF1-9F2F-3247-64BCFC5D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56074"/>
      </p:ext>
    </p:extLst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398F-01CE-8A03-33FD-E2A7FE3A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80BF3C-016C-9238-11CF-F1DB4F209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571265"/>
            <a:ext cx="8215312" cy="422644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37333-45C8-CB53-8A1C-87C5058C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64401"/>
      </p:ext>
    </p:extLst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8260D-8EA1-1632-B86A-5CAAD7E6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Bag of words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F27ED-B304-B619-0893-F9E45060A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7920880" cy="1673473"/>
          </a:xfrm>
        </p:spPr>
        <p:txBody>
          <a:bodyPr/>
          <a:lstStyle/>
          <a:p>
            <a:r>
              <a:rPr lang="en-GB" dirty="0"/>
              <a:t>We </a:t>
            </a:r>
            <a:r>
              <a:rPr lang="en-GB" dirty="0">
                <a:solidFill>
                  <a:srgbClr val="002060"/>
                </a:solidFill>
              </a:rPr>
              <a:t>ONLY consider </a:t>
            </a:r>
            <a:r>
              <a:rPr lang="en-GB" dirty="0"/>
              <a:t>the occurrence of the term NOT the order of words in a document. This is called a </a:t>
            </a:r>
            <a:r>
              <a:rPr lang="en-GB" dirty="0">
                <a:solidFill>
                  <a:srgbClr val="C00000"/>
                </a:solidFill>
              </a:rPr>
              <a:t>bag of words model</a:t>
            </a:r>
          </a:p>
          <a:p>
            <a:r>
              <a:rPr lang="en-GB" dirty="0">
                <a:solidFill>
                  <a:srgbClr val="002060"/>
                </a:solidFill>
              </a:rPr>
              <a:t>Because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1928A-3161-A6D9-E60C-4F92530B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01D31-99FF-8BB7-80B2-6C60A4D9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935702"/>
            <a:ext cx="5013885" cy="1203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3BD22A-9E18-D51F-6782-7D2C58A0CA97}"/>
              </a:ext>
            </a:extLst>
          </p:cNvPr>
          <p:cNvSpPr txBox="1"/>
          <p:nvPr/>
        </p:nvSpPr>
        <p:spPr>
          <a:xfrm>
            <a:off x="683568" y="4221472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Represented the same 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341DC-8AEF-7E4C-9704-3FD2F6F0E997}"/>
              </a:ext>
            </a:extLst>
          </p:cNvPr>
          <p:cNvSpPr txBox="1"/>
          <p:nvPr/>
        </p:nvSpPr>
        <p:spPr>
          <a:xfrm>
            <a:off x="683568" y="4735120"/>
            <a:ext cx="80527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/>
              <a:t>In a sense, this is a step back: The positional index (previous lecture) was able to distinguish these two documents.</a:t>
            </a:r>
          </a:p>
        </p:txBody>
      </p:sp>
    </p:spTree>
    <p:extLst>
      <p:ext uri="{BB962C8B-B14F-4D97-AF65-F5344CB8AC3E}">
        <p14:creationId xmlns:p14="http://schemas.microsoft.com/office/powerpoint/2010/main" val="229568709"/>
      </p:ext>
    </p:extLst>
  </p:cSld>
  <p:clrMapOvr>
    <a:masterClrMapping/>
  </p:clrMapOvr>
  <p:transition spd="slow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FD0A-0018-EDCC-30B5-47A4216A0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 frequency </a:t>
            </a:r>
            <a:r>
              <a:rPr lang="en-GB" i="1" dirty="0" err="1"/>
              <a:t>tf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DA8E80-B750-30ED-A79A-1753A2926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The term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dirty="0"/>
                  <a:t>of term </a:t>
                </a:r>
                <a:r>
                  <a:rPr lang="en-GB" i="1" dirty="0"/>
                  <a:t>t</a:t>
                </a:r>
                <a:r>
                  <a:rPr lang="en-GB" dirty="0"/>
                  <a:t> in document </a:t>
                </a:r>
                <a:r>
                  <a:rPr lang="en-GB" i="1" dirty="0"/>
                  <a:t>d</a:t>
                </a:r>
                <a:r>
                  <a:rPr lang="en-GB" dirty="0"/>
                  <a:t> is defined as the </a:t>
                </a:r>
                <a:r>
                  <a:rPr lang="en-GB" dirty="0">
                    <a:solidFill>
                      <a:srgbClr val="00B050"/>
                    </a:solidFill>
                  </a:rPr>
                  <a:t>number of times that </a:t>
                </a:r>
                <a:r>
                  <a:rPr lang="en-GB" i="1" dirty="0">
                    <a:solidFill>
                      <a:srgbClr val="00B050"/>
                    </a:solidFill>
                  </a:rPr>
                  <a:t>t</a:t>
                </a:r>
                <a:r>
                  <a:rPr lang="en-GB" dirty="0">
                    <a:solidFill>
                      <a:srgbClr val="00B050"/>
                    </a:solidFill>
                  </a:rPr>
                  <a:t> occurs in </a:t>
                </a:r>
                <a:r>
                  <a:rPr lang="en-GB" i="1" dirty="0">
                    <a:solidFill>
                      <a:srgbClr val="00B050"/>
                    </a:solidFill>
                  </a:rPr>
                  <a:t>d</a:t>
                </a:r>
                <a:r>
                  <a:rPr lang="en-GB" dirty="0">
                    <a:solidFill>
                      <a:srgbClr val="00B050"/>
                    </a:solidFill>
                  </a:rPr>
                  <a:t>.</a:t>
                </a:r>
              </a:p>
              <a:p>
                <a:r>
                  <a:rPr lang="en-GB" dirty="0"/>
                  <a:t>We could just use </a:t>
                </a:r>
                <a:r>
                  <a:rPr lang="en-GB" i="1" dirty="0" err="1"/>
                  <a:t>tf</a:t>
                </a:r>
                <a:r>
                  <a:rPr lang="en-GB" dirty="0"/>
                  <a:t> as is (“raw term frequency”).</a:t>
                </a:r>
              </a:p>
              <a:p>
                <a:r>
                  <a:rPr lang="en-GB" dirty="0"/>
                  <a:t>A document with </a:t>
                </a:r>
                <a:r>
                  <a:rPr lang="en-GB" i="1" dirty="0" err="1">
                    <a:solidFill>
                      <a:srgbClr val="00B050"/>
                    </a:solidFill>
                  </a:rPr>
                  <a:t>tf</a:t>
                </a:r>
                <a:r>
                  <a:rPr lang="en-GB" dirty="0">
                    <a:solidFill>
                      <a:srgbClr val="00B050"/>
                    </a:solidFill>
                  </a:rPr>
                  <a:t> = 10 </a:t>
                </a:r>
                <a:r>
                  <a:rPr lang="en-GB" dirty="0"/>
                  <a:t>occurrences of the term is more relevant than a document with </a:t>
                </a:r>
                <a:r>
                  <a:rPr lang="en-GB" i="1" dirty="0" err="1">
                    <a:solidFill>
                      <a:srgbClr val="00B050"/>
                    </a:solidFill>
                  </a:rPr>
                  <a:t>tf</a:t>
                </a:r>
                <a:r>
                  <a:rPr lang="en-GB" dirty="0">
                    <a:solidFill>
                      <a:srgbClr val="00B050"/>
                    </a:solidFill>
                  </a:rPr>
                  <a:t> = 1 </a:t>
                </a:r>
                <a:r>
                  <a:rPr lang="en-GB" dirty="0"/>
                  <a:t>occurrence of the term. </a:t>
                </a:r>
              </a:p>
              <a:p>
                <a:r>
                  <a:rPr lang="en-GB" dirty="0"/>
                  <a:t>But not 10 times more relevant. </a:t>
                </a:r>
              </a:p>
              <a:p>
                <a:r>
                  <a:rPr lang="en-GB" dirty="0"/>
                  <a:t>Relevance does not increase </a:t>
                </a:r>
                <a:r>
                  <a:rPr lang="en-GB" dirty="0">
                    <a:solidFill>
                      <a:srgbClr val="00B050"/>
                    </a:solidFill>
                  </a:rPr>
                  <a:t>proportionally</a:t>
                </a:r>
                <a:r>
                  <a:rPr lang="en-GB" dirty="0"/>
                  <a:t> with term frequency. </a:t>
                </a:r>
                <a:endParaRPr lang="en-GB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DA8E80-B750-30ED-A79A-1753A2926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9" t="-1172" r="-1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C19FE-2D35-B4F9-DA0E-2FFBAFE5E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76660"/>
      </p:ext>
    </p:extLst>
  </p:cSld>
  <p:clrMapOvr>
    <a:masterClrMapping/>
  </p:clrMapOvr>
  <p:transition spd="slow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9621-F584-9290-6866-CAB61256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 frequency weighting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BD47B-C292-22D6-EDAE-DEDCB50B0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15064" cy="1728192"/>
          </a:xfrm>
        </p:spPr>
        <p:txBody>
          <a:bodyPr/>
          <a:lstStyle/>
          <a:p>
            <a:r>
              <a:rPr lang="en-GB" dirty="0"/>
              <a:t>Instead of raw frequency, Log frequency weighting is used for more easy (and sensible) measure.</a:t>
            </a:r>
          </a:p>
          <a:p>
            <a:r>
              <a:rPr lang="en-GB" dirty="0"/>
              <a:t>The log frequency weight of term </a:t>
            </a:r>
            <a:r>
              <a:rPr lang="en-GB" i="1" dirty="0"/>
              <a:t>t</a:t>
            </a:r>
            <a:r>
              <a:rPr lang="en-GB" dirty="0"/>
              <a:t> in </a:t>
            </a:r>
            <a:r>
              <a:rPr lang="en-GB" i="1" dirty="0"/>
              <a:t>d</a:t>
            </a:r>
            <a:r>
              <a:rPr lang="en-GB" dirty="0"/>
              <a:t> is defined as follows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0B06D-783E-7747-E844-994C8F25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94C16-496A-8B67-BA77-8F425449A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246079"/>
            <a:ext cx="5988143" cy="1072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9B210A-76EE-56BB-C649-32DBD16CC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33" y="4540823"/>
            <a:ext cx="5439534" cy="866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8AE6B1-64FE-E404-DE4D-E2BDD9661FCA}"/>
              </a:ext>
            </a:extLst>
          </p:cNvPr>
          <p:cNvSpPr txBox="1"/>
          <p:nvPr/>
        </p:nvSpPr>
        <p:spPr>
          <a:xfrm>
            <a:off x="755576" y="5630159"/>
            <a:ext cx="7970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Occurrence 1 and 1000, one 4 times more in weighting</a:t>
            </a:r>
          </a:p>
        </p:txBody>
      </p:sp>
    </p:spTree>
    <p:extLst>
      <p:ext uri="{BB962C8B-B14F-4D97-AF65-F5344CB8AC3E}">
        <p14:creationId xmlns:p14="http://schemas.microsoft.com/office/powerpoint/2010/main" val="215965853"/>
      </p:ext>
    </p:extLst>
  </p:cSld>
  <p:clrMapOvr>
    <a:masterClrMapping/>
  </p:clrMapOvr>
  <p:transition spd="slow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AA35-8D34-0AFD-D16B-BB2B46E6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Score of document-query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30344-EBA6-2870-3055-46D1CDA47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15064" cy="1656184"/>
          </a:xfrm>
        </p:spPr>
        <p:txBody>
          <a:bodyPr/>
          <a:lstStyle/>
          <a:p>
            <a:r>
              <a:rPr lang="en-GB" dirty="0"/>
              <a:t>We used a matching score to measure the relevance in a query </a:t>
            </a:r>
            <a:r>
              <a:rPr lang="en-GB" i="1" dirty="0"/>
              <a:t>q</a:t>
            </a:r>
            <a:r>
              <a:rPr lang="en-GB" dirty="0"/>
              <a:t> and a document </a:t>
            </a:r>
            <a:r>
              <a:rPr lang="en-GB" i="1" dirty="0"/>
              <a:t>d</a:t>
            </a:r>
            <a:r>
              <a:rPr lang="en-GB" dirty="0"/>
              <a:t> pair</a:t>
            </a:r>
          </a:p>
          <a:p>
            <a:r>
              <a:rPr lang="en-GB" dirty="0"/>
              <a:t>Score for a document-query pair is the sum over </a:t>
            </a:r>
            <a:r>
              <a:rPr lang="en-GB" i="1" dirty="0"/>
              <a:t>t</a:t>
            </a:r>
            <a:r>
              <a:rPr lang="en-GB" dirty="0"/>
              <a:t> in both </a:t>
            </a:r>
            <a:r>
              <a:rPr lang="en-GB" i="1" dirty="0"/>
              <a:t>q</a:t>
            </a:r>
            <a:r>
              <a:rPr lang="en-GB" dirty="0"/>
              <a:t> and </a:t>
            </a:r>
            <a:r>
              <a:rPr lang="en-GB" i="1" dirty="0"/>
              <a:t>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EDF68-666F-95F5-26A7-F9A9C235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592050-CFB7-43B6-3F62-A0E269DAF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52" y="3626547"/>
            <a:ext cx="7219002" cy="857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FB50E7-84A5-F75A-747B-D630C793F768}"/>
              </a:ext>
            </a:extLst>
          </p:cNvPr>
          <p:cNvSpPr txBox="1"/>
          <p:nvPr/>
        </p:nvSpPr>
        <p:spPr>
          <a:xfrm>
            <a:off x="665421" y="4836024"/>
            <a:ext cx="82150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score is 0 if none of the query terms is present in the</a:t>
            </a:r>
          </a:p>
          <a:p>
            <a:r>
              <a:rPr lang="en-GB" dirty="0"/>
              <a:t>document.</a:t>
            </a:r>
          </a:p>
        </p:txBody>
      </p:sp>
    </p:spTree>
    <p:extLst>
      <p:ext uri="{BB962C8B-B14F-4D97-AF65-F5344CB8AC3E}">
        <p14:creationId xmlns:p14="http://schemas.microsoft.com/office/powerpoint/2010/main" val="1108312691"/>
      </p:ext>
    </p:extLst>
  </p:cSld>
  <p:clrMapOvr>
    <a:masterClrMapping/>
  </p:clrMapOvr>
  <p:transition spd="slow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EF1E12-58D3-744D-1C7A-71DBDCB9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Zipf’s</a:t>
            </a:r>
            <a:r>
              <a:rPr lang="en-GB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Law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0A08A8-702A-E9B6-3F3C-517218F00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if a term is more frequent than it should be?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BBC22-B7DA-94A7-34C7-6BF1CC77CE8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2952750" cy="365125"/>
          </a:xfrm>
        </p:spPr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24074"/>
      </p:ext>
    </p:extLst>
  </p:cSld>
  <p:clrMapOvr>
    <a:masterClrMapping/>
  </p:clrMapOvr>
  <p:transition spd="slow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9CF2-866B-8ECD-9C78-DBD65FC6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have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732BA-80AF-8AA7-8E55-BE0A49A47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Information seeking: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For decision making.  Search and browse, IS and Web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User (needs to query, query to answer), satisfactory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Information Retrieval: Satisfy users info needs.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B2026-F102-64D0-9136-18D2140B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5B67D-56D8-EF23-7BDE-8B04F1D90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341128"/>
            <a:ext cx="3618003" cy="287696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87AD18-FF13-D006-DE57-F5D1CF88CCBD}"/>
              </a:ext>
            </a:extLst>
          </p:cNvPr>
          <p:cNvCxnSpPr>
            <a:cxnSpLocks/>
          </p:cNvCxnSpPr>
          <p:nvPr/>
        </p:nvCxnSpPr>
        <p:spPr bwMode="auto">
          <a:xfrm>
            <a:off x="4716016" y="3897052"/>
            <a:ext cx="0" cy="232104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1E642AE-E324-BE58-2435-44EFEAC555F9}"/>
              </a:ext>
            </a:extLst>
          </p:cNvPr>
          <p:cNvSpPr txBox="1"/>
          <p:nvPr/>
        </p:nvSpPr>
        <p:spPr>
          <a:xfrm>
            <a:off x="821433" y="575534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Information Retrieval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32CF8-E640-6841-4690-E744C23E492E}"/>
              </a:ext>
            </a:extLst>
          </p:cNvPr>
          <p:cNvSpPr txBox="1"/>
          <p:nvPr/>
        </p:nvSpPr>
        <p:spPr>
          <a:xfrm>
            <a:off x="6142929" y="571965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Information Seeking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CA44F-C406-9C3B-083D-670800D0000F}"/>
              </a:ext>
            </a:extLst>
          </p:cNvPr>
          <p:cNvSpPr txBox="1"/>
          <p:nvPr/>
        </p:nvSpPr>
        <p:spPr>
          <a:xfrm>
            <a:off x="3356665" y="619804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Match -&gt; Satisfactory</a:t>
            </a:r>
          </a:p>
        </p:txBody>
      </p:sp>
    </p:spTree>
    <p:extLst>
      <p:ext uri="{BB962C8B-B14F-4D97-AF65-F5344CB8AC3E}">
        <p14:creationId xmlns:p14="http://schemas.microsoft.com/office/powerpoint/2010/main" val="389450642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528A-7BC6-167A-E508-E3FC13AD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277788"/>
            <a:ext cx="5694784" cy="685800"/>
          </a:xfrm>
        </p:spPr>
        <p:txBody>
          <a:bodyPr/>
          <a:lstStyle/>
          <a:p>
            <a:r>
              <a:rPr lang="en-GB" dirty="0"/>
              <a:t>Frequency in document vs. in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5ACBF-9F1C-C264-87BD-A9ED0252E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Once we know a term frequency in a document, </a:t>
            </a:r>
          </a:p>
          <a:p>
            <a:r>
              <a:rPr lang="en-GB" dirty="0"/>
              <a:t>We may also want to know the term frequency in a collection or in the whole literacy. </a:t>
            </a:r>
          </a:p>
          <a:p>
            <a:r>
              <a:rPr lang="en-GB" dirty="0"/>
              <a:t>Perhaps we may reward terms which are </a:t>
            </a:r>
            <a:r>
              <a:rPr lang="en-GB" dirty="0">
                <a:solidFill>
                  <a:srgbClr val="FF0000"/>
                </a:solidFill>
              </a:rPr>
              <a:t>rare</a:t>
            </a:r>
            <a:r>
              <a:rPr lang="en-GB" dirty="0"/>
              <a:t> in the document collection (why?)</a:t>
            </a:r>
          </a:p>
          <a:p>
            <a:r>
              <a:rPr lang="en-GB" b="1" dirty="0">
                <a:solidFill>
                  <a:srgbClr val="FF0000"/>
                </a:solidFill>
              </a:rPr>
              <a:t>Effectively we are trying to see if a term is more frequent than it should be.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… let us excursion to an important statistical observation about language.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F7A1A-977A-7D81-5D9A-2A5404C1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14544"/>
      </p:ext>
    </p:extLst>
  </p:cSld>
  <p:clrMapOvr>
    <a:masterClrMapping/>
  </p:clrMapOvr>
  <p:transition spd="slow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47BD-85F9-E70B-5F43-12DE21D1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Zipf’s</a:t>
            </a:r>
            <a:r>
              <a:rPr lang="en-GB" dirty="0"/>
              <a:t>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0B9E21-E98F-C001-19AD-86FFD22F8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1556792"/>
                <a:ext cx="8215064" cy="1872208"/>
              </a:xfrm>
            </p:spPr>
            <p:txBody>
              <a:bodyPr/>
              <a:lstStyle/>
              <a:p>
                <a:r>
                  <a:rPr lang="en-GB" dirty="0"/>
                  <a:t>How many frequent vs. infrequent terms should we expect in a collection?</a:t>
                </a:r>
              </a:p>
              <a:p>
                <a:r>
                  <a:rPr lang="en-GB" dirty="0"/>
                  <a:t>In natural language, there are </a:t>
                </a:r>
                <a:r>
                  <a:rPr lang="en-GB" dirty="0">
                    <a:solidFill>
                      <a:srgbClr val="00B050"/>
                    </a:solidFill>
                  </a:rPr>
                  <a:t>a few very frequent </a:t>
                </a:r>
                <a:r>
                  <a:rPr lang="en-GB" dirty="0"/>
                  <a:t>terms and </a:t>
                </a:r>
                <a:r>
                  <a:rPr lang="en-GB" dirty="0">
                    <a:solidFill>
                      <a:srgbClr val="00B050"/>
                    </a:solidFill>
                  </a:rPr>
                  <a:t>many very rare </a:t>
                </a:r>
                <a:r>
                  <a:rPr lang="en-GB" dirty="0"/>
                  <a:t>terms.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collection frequency: the number of occurrences of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in the collection.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0B9E21-E98F-C001-19AD-86FFD22F8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56792"/>
                <a:ext cx="8215064" cy="1872208"/>
              </a:xfrm>
              <a:blipFill>
                <a:blip r:embed="rId2"/>
                <a:stretch>
                  <a:fillRect l="-1409" t="-2922" r="-1855" b="-1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90FDF-029F-3642-725B-5AB9EBE4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C07E0-F4BD-A1C0-CF2C-9C76A7CF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429000"/>
            <a:ext cx="4135261" cy="15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66382"/>
      </p:ext>
    </p:extLst>
  </p:cSld>
  <p:clrMapOvr>
    <a:masterClrMapping/>
  </p:clrMapOvr>
  <p:transition spd="slow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523F-35A7-9C74-B2C1-0880366B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Zipf’s</a:t>
            </a:r>
            <a:r>
              <a:rPr lang="en-GB" dirty="0"/>
              <a:t> law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42E432-4F2F-391D-FD16-6D3BFBC3F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1412776"/>
            <a:ext cx="4133446" cy="155461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56384-83A3-4084-6FB1-29D86F59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CE034-FB61-9FDA-FEA2-AC6B80465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07" y="3060860"/>
            <a:ext cx="7508016" cy="3192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D4DEEB-2A3D-0877-AD07-137FE0DF64C0}"/>
              </a:ext>
            </a:extLst>
          </p:cNvPr>
          <p:cNvSpPr txBox="1"/>
          <p:nvPr/>
        </p:nvSpPr>
        <p:spPr>
          <a:xfrm>
            <a:off x="4474033" y="5565629"/>
            <a:ext cx="4133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/>
              <a:t>K= -1, </a:t>
            </a:r>
            <a:r>
              <a:rPr lang="en-GB" sz="1400" b="0" i="1" dirty="0"/>
              <a:t>p</a:t>
            </a:r>
            <a:r>
              <a:rPr lang="en-GB" sz="1400" b="0" dirty="0"/>
              <a:t> = proportional occurrence of the most frequent term</a:t>
            </a:r>
          </a:p>
          <a:p>
            <a:r>
              <a:rPr lang="en-GB" sz="1400" b="0" dirty="0"/>
              <a:t>Log is a sensible measure for compression.  </a:t>
            </a:r>
          </a:p>
        </p:txBody>
      </p:sp>
    </p:spTree>
    <p:extLst>
      <p:ext uri="{BB962C8B-B14F-4D97-AF65-F5344CB8AC3E}">
        <p14:creationId xmlns:p14="http://schemas.microsoft.com/office/powerpoint/2010/main" val="808424553"/>
      </p:ext>
    </p:extLst>
  </p:cSld>
  <p:clrMapOvr>
    <a:masterClrMapping/>
  </p:clrMapOvr>
  <p:transition spd="slow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6F37-1727-36CC-6808-2929B35C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277788"/>
            <a:ext cx="9001000" cy="685800"/>
          </a:xfrm>
        </p:spPr>
        <p:txBody>
          <a:bodyPr/>
          <a:lstStyle/>
          <a:p>
            <a:r>
              <a:rPr lang="en-GB" dirty="0" err="1"/>
              <a:t>Zipf’s</a:t>
            </a:r>
            <a:r>
              <a:rPr lang="en-GB" dirty="0"/>
              <a:t> Law: </a:t>
            </a:r>
            <a:r>
              <a:rPr lang="en-GB" sz="2800" dirty="0"/>
              <a:t>Examples from 5 Languages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3176AD-2604-628D-F90D-126F558DB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361" y="1784039"/>
            <a:ext cx="8215312" cy="370482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3C5B6-CA34-A32F-8E1B-E3445F41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07402"/>
      </p:ext>
    </p:extLst>
  </p:cSld>
  <p:clrMapOvr>
    <a:masterClrMapping/>
  </p:clrMapOvr>
  <p:transition spd="slow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26FE-645F-04ED-7CD0-815385F6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2974"/>
            <a:ext cx="7711008" cy="685800"/>
          </a:xfrm>
        </p:spPr>
        <p:txBody>
          <a:bodyPr/>
          <a:lstStyle/>
          <a:p>
            <a:r>
              <a:rPr lang="en-GB" dirty="0" err="1"/>
              <a:t>Zipf’s</a:t>
            </a:r>
            <a:r>
              <a:rPr lang="en-GB" dirty="0"/>
              <a:t> law: </a:t>
            </a:r>
            <a:r>
              <a:rPr lang="en-GB" sz="2800" dirty="0">
                <a:solidFill>
                  <a:srgbClr val="FF0000"/>
                </a:solidFill>
              </a:rPr>
              <a:t>Rank × Frequency ∼ Constant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DAA20B-5551-9A45-D181-B19F2730E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976" y="1430897"/>
            <a:ext cx="6342856" cy="21581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7A754-2304-EEEF-987C-FD3DE9EC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0C54C1-CFD1-5AA8-23BF-35EED40D8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76" y="3429000"/>
            <a:ext cx="7164288" cy="25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7925"/>
      </p:ext>
    </p:extLst>
  </p:cSld>
  <p:clrMapOvr>
    <a:masterClrMapping/>
  </p:clrMapOvr>
  <p:transition spd="slow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85F2-BF78-ACB7-5AF9-9D119E1C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collections (allegedly) obeying power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6E5E-521E-27B7-12D7-AE1A5F2DD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Sizes of settlements (city with population)</a:t>
            </a:r>
          </a:p>
          <a:p>
            <a:pPr marL="0" indent="0">
              <a:buNone/>
            </a:pPr>
            <a:r>
              <a:rPr lang="en-GB" sz="1800" i="1" dirty="0"/>
              <a:t>	The number of cities with populations greater than S is proportional to 1/S</a:t>
            </a:r>
          </a:p>
          <a:p>
            <a:r>
              <a:rPr lang="en-GB" dirty="0"/>
              <a:t>Frequency of access to web pages </a:t>
            </a:r>
          </a:p>
          <a:p>
            <a:r>
              <a:rPr lang="en-GB" dirty="0"/>
              <a:t>Income distributions amongst top earning 3% individuals </a:t>
            </a:r>
          </a:p>
          <a:p>
            <a:r>
              <a:rPr lang="en-GB" dirty="0"/>
              <a:t>Korean family names </a:t>
            </a:r>
          </a:p>
          <a:p>
            <a:r>
              <a:rPr lang="en-GB" dirty="0"/>
              <a:t>Size of earth quakes </a:t>
            </a:r>
          </a:p>
          <a:p>
            <a:r>
              <a:rPr lang="en-GB" dirty="0"/>
              <a:t>Word senses per word </a:t>
            </a:r>
          </a:p>
          <a:p>
            <a:r>
              <a:rPr lang="en-GB" dirty="0"/>
              <a:t>Notes in musical performances </a:t>
            </a:r>
          </a:p>
          <a:p>
            <a:r>
              <a:rPr lang="en-GB" dirty="0"/>
              <a:t>. . 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8820D-7A23-0072-5167-0E28C0F7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58058"/>
      </p:ext>
    </p:extLst>
  </p:cSld>
  <p:clrMapOvr>
    <a:masterClrMapping/>
  </p:clrMapOvr>
  <p:transition spd="slow"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4B9E-4AAF-0747-EBF2-06A3DA05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Desired weight for </a:t>
            </a:r>
            <a:r>
              <a:rPr lang="en-GB" dirty="0">
                <a:solidFill>
                  <a:srgbClr val="FF0000"/>
                </a:solidFill>
              </a:rPr>
              <a:t>rare</a:t>
            </a:r>
            <a:r>
              <a:rPr lang="en-GB" dirty="0"/>
              <a:t>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DE60-EF3B-7791-651B-ADC019B60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Rare terms are more informative than frequent terms.</a:t>
            </a:r>
          </a:p>
          <a:p>
            <a:r>
              <a:rPr lang="en-GB" dirty="0"/>
              <a:t>Consider a term in the query that is </a:t>
            </a:r>
            <a:r>
              <a:rPr lang="en-GB" dirty="0">
                <a:solidFill>
                  <a:srgbClr val="FF0000"/>
                </a:solidFill>
              </a:rPr>
              <a:t>rare</a:t>
            </a:r>
            <a:r>
              <a:rPr lang="en-GB" dirty="0"/>
              <a:t> in the collection (e.g., </a:t>
            </a:r>
            <a:r>
              <a:rPr lang="en-GB" dirty="0" err="1"/>
              <a:t>arachnocentric</a:t>
            </a:r>
            <a:r>
              <a:rPr lang="en-GB" dirty="0"/>
              <a:t>). </a:t>
            </a:r>
          </a:p>
          <a:p>
            <a:endParaRPr lang="en-GB" dirty="0"/>
          </a:p>
          <a:p>
            <a:r>
              <a:rPr lang="en-GB" dirty="0"/>
              <a:t>A document containing this term is very likely to be relevant.</a:t>
            </a:r>
          </a:p>
          <a:p>
            <a:r>
              <a:rPr lang="en-GB" dirty="0">
                <a:solidFill>
                  <a:srgbClr val="FF0000"/>
                </a:solidFill>
              </a:rPr>
              <a:t>→</a:t>
            </a:r>
            <a:r>
              <a:rPr lang="en-GB" dirty="0"/>
              <a:t> We want </a:t>
            </a:r>
            <a:r>
              <a:rPr lang="en-GB" dirty="0">
                <a:solidFill>
                  <a:srgbClr val="FF0000"/>
                </a:solidFill>
              </a:rPr>
              <a:t>high weights for rare terms </a:t>
            </a:r>
            <a:r>
              <a:rPr lang="en-GB" dirty="0"/>
              <a:t>like </a:t>
            </a:r>
            <a:r>
              <a:rPr lang="en-GB" dirty="0" err="1"/>
              <a:t>arachnocentric</a:t>
            </a:r>
            <a:r>
              <a:rPr lang="en-GB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3548A-1306-1CF3-AB5D-330028EF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32895"/>
      </p:ext>
    </p:extLst>
  </p:cSld>
  <p:clrMapOvr>
    <a:masterClrMapping/>
  </p:clrMapOvr>
  <p:transition spd="slow"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4B9E-4AAF-0747-EBF2-06A3DA05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Desired weight for </a:t>
            </a:r>
            <a:r>
              <a:rPr lang="en-GB" dirty="0">
                <a:solidFill>
                  <a:srgbClr val="FF0000"/>
                </a:solidFill>
              </a:rPr>
              <a:t>rare</a:t>
            </a:r>
            <a:r>
              <a:rPr lang="en-GB" dirty="0"/>
              <a:t>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DE60-EF3B-7791-651B-ADC019B60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Frequent terms are less informative than rare terms. </a:t>
            </a:r>
          </a:p>
          <a:p>
            <a:r>
              <a:rPr lang="en-GB" dirty="0"/>
              <a:t>Consider a term in the query that is </a:t>
            </a:r>
            <a:r>
              <a:rPr lang="en-GB" dirty="0">
                <a:solidFill>
                  <a:srgbClr val="FF0000"/>
                </a:solidFill>
              </a:rPr>
              <a:t>frequent</a:t>
            </a:r>
            <a:r>
              <a:rPr lang="en-GB" dirty="0"/>
              <a:t> in the collection (e.g., </a:t>
            </a:r>
            <a:r>
              <a:rPr lang="en-GB" b="1" dirty="0"/>
              <a:t>good, increase, line</a:t>
            </a:r>
            <a:r>
              <a:rPr lang="en-GB" dirty="0"/>
              <a:t>). </a:t>
            </a:r>
          </a:p>
          <a:p>
            <a:r>
              <a:rPr lang="en-GB" dirty="0"/>
              <a:t>A document containing this term is more likely to be relevant than a document that doesn’t . . . </a:t>
            </a:r>
          </a:p>
          <a:p>
            <a:r>
              <a:rPr lang="en-GB" dirty="0"/>
              <a:t>. . . but words like </a:t>
            </a:r>
            <a:r>
              <a:rPr lang="en-GB" b="1" dirty="0"/>
              <a:t>good, increase </a:t>
            </a:r>
            <a:r>
              <a:rPr lang="en-GB" dirty="0"/>
              <a:t>and </a:t>
            </a:r>
            <a:r>
              <a:rPr lang="en-GB" b="1" dirty="0"/>
              <a:t>line</a:t>
            </a:r>
            <a:r>
              <a:rPr lang="en-GB" dirty="0"/>
              <a:t> are not sure indicators of relevance. </a:t>
            </a:r>
          </a:p>
          <a:p>
            <a:r>
              <a:rPr lang="en-GB" dirty="0"/>
              <a:t>→ </a:t>
            </a:r>
            <a:r>
              <a:rPr lang="en-GB" dirty="0">
                <a:solidFill>
                  <a:srgbClr val="FF0000"/>
                </a:solidFill>
              </a:rPr>
              <a:t>For frequent terms </a:t>
            </a:r>
            <a:r>
              <a:rPr lang="en-GB" dirty="0"/>
              <a:t>like </a:t>
            </a:r>
            <a:r>
              <a:rPr lang="en-GB" b="1" dirty="0"/>
              <a:t>good</a:t>
            </a:r>
            <a:r>
              <a:rPr lang="en-GB" dirty="0"/>
              <a:t>, </a:t>
            </a:r>
            <a:r>
              <a:rPr lang="en-GB" b="1" dirty="0"/>
              <a:t>increase</a:t>
            </a:r>
            <a:r>
              <a:rPr lang="en-GB" dirty="0"/>
              <a:t>, and </a:t>
            </a:r>
            <a:r>
              <a:rPr lang="en-GB" b="1" dirty="0"/>
              <a:t>line</a:t>
            </a:r>
            <a:r>
              <a:rPr lang="en-GB" dirty="0"/>
              <a:t>, we want positive weights . . . </a:t>
            </a:r>
          </a:p>
          <a:p>
            <a:r>
              <a:rPr lang="en-GB" dirty="0"/>
              <a:t>. . . but </a:t>
            </a:r>
            <a:r>
              <a:rPr lang="en-GB" dirty="0">
                <a:solidFill>
                  <a:srgbClr val="FF0000"/>
                </a:solidFill>
              </a:rPr>
              <a:t>lower weights </a:t>
            </a:r>
            <a:r>
              <a:rPr lang="en-GB" dirty="0"/>
              <a:t>than for rare terms.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3548A-1306-1CF3-AB5D-330028EF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08750"/>
      </p:ext>
    </p:extLst>
  </p:cSld>
  <p:clrMapOvr>
    <a:masterClrMapping/>
  </p:clrMapOvr>
  <p:transition spd="slow"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11F6-4E5C-FE95-A1C8-4E28BA5C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frequency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37505-90CB-A718-DBBA-AF9276A2D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want </a:t>
            </a:r>
            <a:r>
              <a:rPr lang="en-GB" b="1" dirty="0">
                <a:solidFill>
                  <a:srgbClr val="FF0000"/>
                </a:solidFill>
              </a:rPr>
              <a:t>high weights for rare terms </a:t>
            </a:r>
            <a:r>
              <a:rPr lang="en-GB" dirty="0"/>
              <a:t>like </a:t>
            </a:r>
            <a:r>
              <a:rPr lang="en-GB" i="1" dirty="0" err="1"/>
              <a:t>arachnocentric</a:t>
            </a:r>
            <a:r>
              <a:rPr lang="en-GB" i="1" dirty="0"/>
              <a:t>.</a:t>
            </a:r>
            <a:r>
              <a:rPr lang="en-GB" dirty="0"/>
              <a:t> </a:t>
            </a:r>
          </a:p>
          <a:p>
            <a:r>
              <a:rPr lang="en-GB" dirty="0"/>
              <a:t>We want </a:t>
            </a:r>
            <a:r>
              <a:rPr lang="en-GB" b="1" dirty="0">
                <a:solidFill>
                  <a:srgbClr val="FF0000"/>
                </a:solidFill>
              </a:rPr>
              <a:t>low (positive) weights for frequent words </a:t>
            </a:r>
            <a:r>
              <a:rPr lang="en-GB" dirty="0"/>
              <a:t>like </a:t>
            </a:r>
            <a:r>
              <a:rPr lang="en-GB" b="1" dirty="0"/>
              <a:t>good, increase, </a:t>
            </a:r>
            <a:r>
              <a:rPr lang="en-GB" dirty="0"/>
              <a:t>and</a:t>
            </a:r>
            <a:r>
              <a:rPr lang="en-GB" b="1" dirty="0"/>
              <a:t> line</a:t>
            </a:r>
            <a:r>
              <a:rPr lang="en-GB" dirty="0"/>
              <a:t>. </a:t>
            </a:r>
          </a:p>
          <a:p>
            <a:r>
              <a:rPr lang="en-GB" dirty="0"/>
              <a:t>We will use </a:t>
            </a:r>
            <a:r>
              <a:rPr lang="en-GB" b="1" dirty="0">
                <a:solidFill>
                  <a:srgbClr val="FF0000"/>
                </a:solidFill>
              </a:rPr>
              <a:t>document frequency </a:t>
            </a:r>
            <a:r>
              <a:rPr lang="en-GB" dirty="0"/>
              <a:t>to factor this into computing the matching score. </a:t>
            </a:r>
          </a:p>
          <a:p>
            <a:r>
              <a:rPr lang="en-GB" dirty="0"/>
              <a:t>The </a:t>
            </a:r>
            <a:r>
              <a:rPr lang="en-GB" b="1" dirty="0"/>
              <a:t>document frequency </a:t>
            </a:r>
            <a:r>
              <a:rPr lang="en-GB" dirty="0"/>
              <a:t>is </a:t>
            </a:r>
            <a:r>
              <a:rPr lang="en-GB" dirty="0">
                <a:solidFill>
                  <a:schemeClr val="tx1"/>
                </a:solidFill>
              </a:rPr>
              <a:t>the number of documents in the collection that the term occurs in.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4967A-F12F-389C-E233-9DCF0E2B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03262"/>
      </p:ext>
    </p:extLst>
  </p:cSld>
  <p:clrMapOvr>
    <a:masterClrMapping/>
  </p:clrMapOvr>
  <p:transition spd="slow"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D917-D6AE-348D-E6C2-60C6C716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/>
              <a:t>idf</a:t>
            </a:r>
            <a:r>
              <a:rPr lang="en-GB" dirty="0"/>
              <a:t> weight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6B54D-F939-BB33-94E2-38F253EE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2CD820-BACD-FB1F-A599-2CCE3B003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4766" y="1484784"/>
            <a:ext cx="7315834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38927"/>
      </p:ext>
    </p:extLst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0650-029D-EE5D-0F4C-8AA98215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have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2394D-A299-E09B-2169-67AF742D2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Document representation and indexing</a:t>
            </a:r>
          </a:p>
          <a:p>
            <a:pPr marL="1103312" lvl="1" algn="just"/>
            <a:r>
              <a:rPr lang="en-GB" sz="1800" dirty="0">
                <a:solidFill>
                  <a:srgbClr val="333333"/>
                </a:solidFill>
                <a:latin typeface="Roboto" panose="02000000000000000000" pitchFamily="2" charset="0"/>
              </a:rPr>
              <a:t>Term-Document incidence/occurrence Matrix (and many improved variants-number occurrence, position, …)</a:t>
            </a:r>
          </a:p>
          <a:p>
            <a:pPr marL="1103312" lvl="1" algn="just"/>
            <a:r>
              <a:rPr lang="en-GB" sz="1800" dirty="0">
                <a:solidFill>
                  <a:srgbClr val="333333"/>
                </a:solidFill>
                <a:latin typeface="Roboto" panose="02000000000000000000" pitchFamily="2" charset="0"/>
              </a:rPr>
              <a:t>Indexing (Tokenization, </a:t>
            </a:r>
            <a:r>
              <a:rPr lang="en-GB" sz="1800" dirty="0" err="1">
                <a:solidFill>
                  <a:srgbClr val="333333"/>
                </a:solidFill>
                <a:latin typeface="Roboto" panose="02000000000000000000" pitchFamily="2" charset="0"/>
              </a:rPr>
              <a:t>Stopwords</a:t>
            </a:r>
            <a:r>
              <a:rPr lang="en-GB" sz="1800" dirty="0">
                <a:solidFill>
                  <a:srgbClr val="333333"/>
                </a:solidFill>
                <a:latin typeface="Roboto" panose="02000000000000000000" pitchFamily="2" charset="0"/>
              </a:rPr>
              <a:t> elimination, Stemming and Indexing)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Boolean retrieval models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Roboto" panose="02000000000000000000" pitchFamily="2" charset="0"/>
              </a:rPr>
              <a:t>Basic expression: AND, OR and NOT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Exact matching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Based on </a:t>
            </a:r>
            <a:r>
              <a:rPr lang="en-GB" sz="2000" dirty="0">
                <a:solidFill>
                  <a:srgbClr val="333333"/>
                </a:solidFill>
                <a:latin typeface="Roboto" panose="02000000000000000000" pitchFamily="2" charset="0"/>
              </a:rPr>
              <a:t>inverted index of terms, “Merge” two list into one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AND – intersection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33"/>
                </a:solidFill>
                <a:latin typeface="Roboto" panose="02000000000000000000" pitchFamily="2" charset="0"/>
              </a:rPr>
              <a:t>OR – Union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NOT – minus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22499-1EC8-441E-3B5B-16650890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51043"/>
      </p:ext>
    </p:extLst>
  </p:cSld>
  <p:clrMapOvr>
    <a:masterClrMapping/>
  </p:clrMapOvr>
  <p:transition spd="slow"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507CE-9339-CCDF-0BFE-7C8E1FBA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for </a:t>
            </a:r>
            <a:r>
              <a:rPr lang="en-GB" i="1" dirty="0" err="1"/>
              <a:t>idf</a:t>
            </a:r>
            <a:endParaRPr lang="en-GB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3DFA4B-9D42-B8CE-0F42-285CA347B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1431511"/>
            <a:ext cx="7163800" cy="450595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7E75B-D760-428E-9164-9831DB3E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0698"/>
      </p:ext>
    </p:extLst>
  </p:cSld>
  <p:clrMapOvr>
    <a:masterClrMapping/>
  </p:clrMapOvr>
  <p:transition spd="slow"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CE33-42EA-1F1B-1CC5-36F2836D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</a:t>
            </a:r>
            <a:r>
              <a:rPr lang="en-GB" i="1" dirty="0" err="1"/>
              <a:t>idf</a:t>
            </a:r>
            <a:r>
              <a:rPr lang="en-GB" dirty="0"/>
              <a:t> on ranking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918EA-F03F-B9CD-C4AE-C19C7255C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15064" cy="4680520"/>
          </a:xfrm>
        </p:spPr>
        <p:txBody>
          <a:bodyPr/>
          <a:lstStyle/>
          <a:p>
            <a:r>
              <a:rPr lang="en-GB" i="1" dirty="0" err="1"/>
              <a:t>idf</a:t>
            </a:r>
            <a:r>
              <a:rPr lang="en-GB" dirty="0"/>
              <a:t> affects the ranking of documents for </a:t>
            </a:r>
            <a:r>
              <a:rPr lang="en-GB" dirty="0">
                <a:solidFill>
                  <a:srgbClr val="00B050"/>
                </a:solidFill>
              </a:rPr>
              <a:t>queries with at least two terms</a:t>
            </a:r>
            <a:r>
              <a:rPr lang="en-GB" dirty="0"/>
              <a:t>. </a:t>
            </a:r>
          </a:p>
          <a:p>
            <a:r>
              <a:rPr lang="en-GB" dirty="0"/>
              <a:t>For example, in the query “</a:t>
            </a:r>
            <a:r>
              <a:rPr lang="en-GB" dirty="0" err="1"/>
              <a:t>arachnocentric</a:t>
            </a:r>
            <a:r>
              <a:rPr lang="en-GB" dirty="0"/>
              <a:t> line”, </a:t>
            </a:r>
            <a:r>
              <a:rPr lang="en-GB" i="1" dirty="0" err="1"/>
              <a:t>idf</a:t>
            </a:r>
            <a:r>
              <a:rPr lang="en-GB" i="1" dirty="0"/>
              <a:t> </a:t>
            </a:r>
            <a:r>
              <a:rPr lang="en-GB" dirty="0"/>
              <a:t>weighting </a:t>
            </a:r>
          </a:p>
          <a:p>
            <a:pPr marL="760412" lvl="1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increases</a:t>
            </a:r>
            <a:r>
              <a:rPr lang="en-GB" sz="2800" dirty="0"/>
              <a:t> the relative weight of </a:t>
            </a:r>
            <a:r>
              <a:rPr lang="en-GB" sz="2800" dirty="0" err="1"/>
              <a:t>arachnocentric</a:t>
            </a:r>
            <a:r>
              <a:rPr lang="en-GB" sz="2800" dirty="0"/>
              <a:t> and </a:t>
            </a:r>
            <a:r>
              <a:rPr lang="en-GB" sz="2800" dirty="0">
                <a:solidFill>
                  <a:srgbClr val="FF0000"/>
                </a:solidFill>
              </a:rPr>
              <a:t>decreases </a:t>
            </a:r>
            <a:r>
              <a:rPr lang="en-GB" sz="2800" dirty="0"/>
              <a:t>the relative weight of </a:t>
            </a:r>
            <a:r>
              <a:rPr lang="en-GB" sz="2800" b="1" dirty="0"/>
              <a:t>line</a:t>
            </a:r>
            <a:r>
              <a:rPr lang="en-GB" sz="2800" dirty="0"/>
              <a:t>. </a:t>
            </a:r>
          </a:p>
          <a:p>
            <a:r>
              <a:rPr lang="en-GB" i="1" dirty="0" err="1"/>
              <a:t>idf</a:t>
            </a:r>
            <a:r>
              <a:rPr lang="en-GB" dirty="0"/>
              <a:t> has </a:t>
            </a:r>
            <a:r>
              <a:rPr lang="en-GB" dirty="0">
                <a:solidFill>
                  <a:srgbClr val="FF0000"/>
                </a:solidFill>
              </a:rPr>
              <a:t>little effect </a:t>
            </a:r>
            <a:r>
              <a:rPr lang="en-GB" dirty="0"/>
              <a:t>on ranking for </a:t>
            </a:r>
            <a:r>
              <a:rPr lang="en-GB" dirty="0">
                <a:solidFill>
                  <a:srgbClr val="FF0000"/>
                </a:solidFill>
              </a:rPr>
              <a:t>one-term queries</a:t>
            </a:r>
            <a:r>
              <a:rPr lang="en-GB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4544B-D6C8-8845-1232-0C4DB539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69933"/>
      </p:ext>
    </p:extLst>
  </p:cSld>
  <p:clrMapOvr>
    <a:masterClrMapping/>
  </p:clrMapOvr>
  <p:transition spd="slow"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140B-24F7-63F8-0638-87B47ACD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73856"/>
            <a:ext cx="6774904" cy="685800"/>
          </a:xfrm>
        </p:spPr>
        <p:txBody>
          <a:bodyPr/>
          <a:lstStyle/>
          <a:p>
            <a:r>
              <a:rPr lang="en-GB" dirty="0"/>
              <a:t>Collection frequency vs. Document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CAA4B-7AE8-D92A-537B-D0FC02F8B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714368"/>
            <a:ext cx="8461351" cy="3374371"/>
          </a:xfrm>
        </p:spPr>
        <p:txBody>
          <a:bodyPr/>
          <a:lstStyle/>
          <a:p>
            <a:r>
              <a:rPr lang="en-GB" dirty="0"/>
              <a:t>Collection frequency of </a:t>
            </a:r>
            <a:r>
              <a:rPr lang="en-GB" i="1" dirty="0"/>
              <a:t>t</a:t>
            </a:r>
            <a:r>
              <a:rPr lang="en-GB" dirty="0"/>
              <a:t>: number of tokens of </a:t>
            </a:r>
            <a:r>
              <a:rPr lang="en-GB" i="1" dirty="0"/>
              <a:t>t</a:t>
            </a:r>
            <a:r>
              <a:rPr lang="en-GB" dirty="0"/>
              <a:t> in the collection </a:t>
            </a:r>
          </a:p>
          <a:p>
            <a:r>
              <a:rPr lang="en-GB" dirty="0"/>
              <a:t>Document frequency of </a:t>
            </a:r>
            <a:r>
              <a:rPr lang="en-GB" i="1" dirty="0"/>
              <a:t>t</a:t>
            </a:r>
            <a:r>
              <a:rPr lang="en-GB" dirty="0"/>
              <a:t>: number of documents </a:t>
            </a:r>
            <a:r>
              <a:rPr lang="en-GB" i="1" dirty="0"/>
              <a:t>t</a:t>
            </a:r>
            <a:r>
              <a:rPr lang="en-GB" dirty="0"/>
              <a:t> occurs in </a:t>
            </a:r>
          </a:p>
          <a:p>
            <a:r>
              <a:rPr lang="en-GB" dirty="0"/>
              <a:t>Clearly, </a:t>
            </a:r>
            <a:r>
              <a:rPr lang="en-GB" b="1" dirty="0"/>
              <a:t>insurance</a:t>
            </a:r>
            <a:r>
              <a:rPr lang="en-GB" dirty="0"/>
              <a:t> is a more discriminating search term and should get a higher weight. </a:t>
            </a:r>
          </a:p>
          <a:p>
            <a:r>
              <a:rPr lang="en-GB" dirty="0"/>
              <a:t>This example suggests that </a:t>
            </a:r>
            <a:r>
              <a:rPr lang="en-GB" i="1" dirty="0" err="1"/>
              <a:t>df</a:t>
            </a:r>
            <a:r>
              <a:rPr lang="en-GB" dirty="0"/>
              <a:t> (and </a:t>
            </a:r>
            <a:r>
              <a:rPr lang="en-GB" i="1" dirty="0" err="1"/>
              <a:t>idf</a:t>
            </a:r>
            <a:r>
              <a:rPr lang="en-GB" dirty="0"/>
              <a:t>) is better for weighting than </a:t>
            </a:r>
            <a:r>
              <a:rPr lang="en-GB" i="1" dirty="0" err="1"/>
              <a:t>cf</a:t>
            </a:r>
            <a:r>
              <a:rPr lang="en-GB" i="1" dirty="0"/>
              <a:t> </a:t>
            </a:r>
            <a:r>
              <a:rPr lang="en-GB" dirty="0"/>
              <a:t>(and </a:t>
            </a:r>
            <a:r>
              <a:rPr lang="en-GB" i="1" dirty="0" err="1"/>
              <a:t>icf</a:t>
            </a:r>
            <a:r>
              <a:rPr lang="en-GB" dirty="0"/>
              <a:t>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48DF3-FCE3-714D-297C-73E9E913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6FCC33-B3C7-217D-EF41-4ACDABB55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10160"/>
          <a:stretch/>
        </p:blipFill>
        <p:spPr>
          <a:xfrm>
            <a:off x="2051720" y="1340768"/>
            <a:ext cx="4678267" cy="14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456"/>
      </p:ext>
    </p:extLst>
  </p:cSld>
  <p:clrMapOvr>
    <a:masterClrMapping/>
  </p:clrMapOvr>
  <p:transition spd="slow"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FF82-D3F7-8EAA-B119-1DFCB074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/>
              <a:t>tf-idf</a:t>
            </a:r>
            <a:r>
              <a:rPr lang="en-GB" dirty="0"/>
              <a:t>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9D6B5-BA06-4EE0-E333-381735E33C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12776"/>
                <a:ext cx="8215064" cy="4824536"/>
              </a:xfrm>
            </p:spPr>
            <p:txBody>
              <a:bodyPr/>
              <a:lstStyle/>
              <a:p>
                <a:r>
                  <a:rPr lang="en-GB" dirty="0"/>
                  <a:t>The </a:t>
                </a:r>
                <a:r>
                  <a:rPr lang="en-GB" i="1" dirty="0" err="1"/>
                  <a:t>tf</a:t>
                </a:r>
                <a:r>
                  <a:rPr lang="en-GB" dirty="0" err="1"/>
                  <a:t>-</a:t>
                </a:r>
                <a:r>
                  <a:rPr lang="en-GB" i="1" dirty="0" err="1"/>
                  <a:t>idf</a:t>
                </a:r>
                <a:r>
                  <a:rPr lang="en-GB" dirty="0"/>
                  <a:t> weight of a term is the </a:t>
                </a:r>
                <a:r>
                  <a:rPr lang="en-GB" dirty="0">
                    <a:solidFill>
                      <a:srgbClr val="FF0000"/>
                    </a:solidFill>
                  </a:rPr>
                  <a:t>product of its </a:t>
                </a:r>
                <a:r>
                  <a:rPr lang="en-GB" i="1" dirty="0" err="1">
                    <a:solidFill>
                      <a:srgbClr val="FF0000"/>
                    </a:solidFill>
                  </a:rPr>
                  <a:t>tf</a:t>
                </a:r>
                <a:r>
                  <a:rPr lang="en-GB" dirty="0">
                    <a:solidFill>
                      <a:srgbClr val="FF0000"/>
                    </a:solidFill>
                  </a:rPr>
                  <a:t> weight and its </a:t>
                </a:r>
                <a:r>
                  <a:rPr lang="en-GB" i="1" dirty="0" err="1">
                    <a:solidFill>
                      <a:srgbClr val="FF0000"/>
                    </a:solidFill>
                  </a:rPr>
                  <a:t>idf</a:t>
                </a:r>
                <a:r>
                  <a:rPr lang="en-GB" dirty="0">
                    <a:solidFill>
                      <a:srgbClr val="FF0000"/>
                    </a:solidFill>
                  </a:rPr>
                  <a:t> weight.</a:t>
                </a:r>
              </a:p>
              <a:p>
                <a:endParaRPr lang="en-GB" dirty="0">
                  <a:solidFill>
                    <a:srgbClr val="FF0000"/>
                  </a:solidFill>
                </a:endParaRPr>
              </a:p>
              <a:p>
                <a:endParaRPr lang="en-GB" dirty="0">
                  <a:solidFill>
                    <a:srgbClr val="FF0000"/>
                  </a:solidFill>
                </a:endParaRPr>
              </a:p>
              <a:p>
                <a:endParaRPr lang="en-GB" dirty="0">
                  <a:solidFill>
                    <a:srgbClr val="FF0000"/>
                  </a:solidFill>
                </a:endParaRPr>
              </a:p>
              <a:p>
                <a:endParaRPr lang="en-GB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1800" i="1" dirty="0" err="1">
                    <a:solidFill>
                      <a:srgbClr val="FF0000"/>
                    </a:solidFill>
                  </a:rPr>
                  <a:t>tf</a:t>
                </a:r>
                <a:r>
                  <a:rPr lang="en-GB" sz="1800" dirty="0">
                    <a:solidFill>
                      <a:srgbClr val="FF0000"/>
                    </a:solidFill>
                  </a:rPr>
                  <a:t>-weight (</a:t>
                </a:r>
                <a:r>
                  <a:rPr lang="en-GB" sz="1800" dirty="0"/>
                  <a:t>he number of occurrences of </a:t>
                </a:r>
                <a:r>
                  <a:rPr lang="en-GB" sz="1800" i="1" dirty="0"/>
                  <a:t>t</a:t>
                </a:r>
                <a:r>
                  <a:rPr lang="en-GB" sz="1800" dirty="0"/>
                  <a:t> in document </a:t>
                </a:r>
                <a:r>
                  <a:rPr lang="en-GB" sz="1800" i="1" dirty="0"/>
                  <a:t>d</a:t>
                </a:r>
                <a:r>
                  <a:rPr lang="en-GB" sz="18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>
                    <a:solidFill>
                      <a:srgbClr val="FF0000"/>
                    </a:solidFill>
                  </a:rPr>
                  <a:t>=</a:t>
                </a:r>
                <a:r>
                  <a:rPr lang="en-GB" sz="1800" i="1" dirty="0">
                    <a:solidFill>
                      <a:srgbClr val="FF0000"/>
                    </a:solidFill>
                  </a:rPr>
                  <a:t> </a:t>
                </a:r>
                <a:r>
                  <a:rPr lang="en-GB" sz="1800" i="1" dirty="0" err="1">
                    <a:solidFill>
                      <a:srgbClr val="FF0000"/>
                    </a:solidFill>
                  </a:rPr>
                  <a:t>idf</a:t>
                </a:r>
                <a:r>
                  <a:rPr lang="en-GB" sz="1800" dirty="0">
                    <a:solidFill>
                      <a:srgbClr val="FF0000"/>
                    </a:solidFill>
                  </a:rPr>
                  <a:t>-weight</a:t>
                </a:r>
                <a:r>
                  <a:rPr lang="en-GB" sz="1800" dirty="0"/>
                  <a:t> (the number of documents containing the term t)</a:t>
                </a:r>
              </a:p>
              <a:p>
                <a:pPr lvl="1"/>
                <a:r>
                  <a:rPr lang="en-GB" sz="1800" b="0" i="1" dirty="0">
                    <a:solidFill>
                      <a:srgbClr val="FF0000"/>
                    </a:solidFill>
                    <a:effectLst/>
                    <a:latin typeface="Archia"/>
                  </a:rPr>
                  <a:t>N</a:t>
                </a:r>
                <a:r>
                  <a:rPr lang="en-GB" sz="1800" b="0" i="0" dirty="0">
                    <a:solidFill>
                      <a:srgbClr val="535865"/>
                    </a:solidFill>
                    <a:effectLst/>
                    <a:latin typeface="Archia"/>
                  </a:rPr>
                  <a:t> </a:t>
                </a:r>
                <a:r>
                  <a:rPr lang="en-GB" sz="1800" b="0" i="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chia"/>
                  </a:rPr>
                  <a:t>is the total number of documents in the corpus.</a:t>
                </a:r>
                <a:endParaRPr lang="en-GB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dirty="0"/>
                  <a:t>Best known weighting scheme in information retrieval </a:t>
                </a:r>
              </a:p>
              <a:p>
                <a:r>
                  <a:rPr lang="en-GB" dirty="0"/>
                  <a:t>Alternative names: </a:t>
                </a:r>
                <a:r>
                  <a:rPr lang="en-GB" i="1" dirty="0" err="1"/>
                  <a:t>tf.idf</a:t>
                </a:r>
                <a:r>
                  <a:rPr lang="en-GB" dirty="0"/>
                  <a:t>, </a:t>
                </a:r>
                <a:r>
                  <a:rPr lang="en-GB" i="1" dirty="0" err="1"/>
                  <a:t>tf</a:t>
                </a:r>
                <a:r>
                  <a:rPr lang="en-GB" i="1" dirty="0"/>
                  <a:t> x </a:t>
                </a:r>
                <a:r>
                  <a:rPr lang="en-GB" i="1" dirty="0" err="1"/>
                  <a:t>idf</a:t>
                </a:r>
                <a:endParaRPr lang="en-GB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9D6B5-BA06-4EE0-E333-381735E33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12776"/>
                <a:ext cx="8215064" cy="4824536"/>
              </a:xfrm>
              <a:blipFill>
                <a:blip r:embed="rId2"/>
                <a:stretch>
                  <a:fillRect l="-1409" t="-1264" r="-223" b="-1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649B7-77F0-EB2E-4ACD-A4F2E99B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6C024-EC4C-C57B-F554-E10ABFB3F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234" y="2564904"/>
            <a:ext cx="3991532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51274"/>
      </p:ext>
    </p:extLst>
  </p:cSld>
  <p:clrMapOvr>
    <a:masterClrMapping/>
  </p:clrMapOvr>
  <p:transition spd="slow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BC028-DEB8-17CE-92E0-EDB6720A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of </a:t>
            </a:r>
            <a:r>
              <a:rPr lang="en-GB" i="1" dirty="0"/>
              <a:t>TF</a:t>
            </a:r>
            <a:r>
              <a:rPr lang="en-GB" dirty="0"/>
              <a:t>-</a:t>
            </a:r>
            <a:r>
              <a:rPr lang="en-GB" i="1" dirty="0"/>
              <a:t>IDF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B5C43-85DE-3B84-59F7-26722F76B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68" y="3068960"/>
            <a:ext cx="8215064" cy="3022318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TF</a:t>
            </a:r>
            <a:r>
              <a:rPr lang="en-GB" dirty="0"/>
              <a:t>-</a:t>
            </a:r>
            <a:r>
              <a:rPr lang="en-GB" i="1" dirty="0"/>
              <a:t>IDF</a:t>
            </a:r>
            <a:r>
              <a:rPr lang="en-GB" dirty="0"/>
              <a:t> of a term is calculated by multiplying </a:t>
            </a:r>
            <a:r>
              <a:rPr lang="en-GB" i="1" dirty="0"/>
              <a:t>TF</a:t>
            </a:r>
            <a:r>
              <a:rPr lang="en-GB" dirty="0"/>
              <a:t> and </a:t>
            </a:r>
            <a:r>
              <a:rPr lang="en-GB" i="1" dirty="0"/>
              <a:t>IDF </a:t>
            </a:r>
            <a:r>
              <a:rPr lang="en-GB" dirty="0"/>
              <a:t>scores. </a:t>
            </a:r>
          </a:p>
          <a:p>
            <a:r>
              <a:rPr lang="en-GB" dirty="0"/>
              <a:t>Translated into plain English, importance of </a:t>
            </a:r>
            <a:r>
              <a:rPr lang="en-GB" dirty="0">
                <a:solidFill>
                  <a:srgbClr val="00B050"/>
                </a:solidFill>
              </a:rPr>
              <a:t>a term is high when it occurs a lot in a given document and rarely in others</a:t>
            </a:r>
            <a:r>
              <a:rPr lang="en-GB" dirty="0"/>
              <a:t>. In short, commonality within a document measured by </a:t>
            </a:r>
            <a:r>
              <a:rPr lang="en-GB" i="1" dirty="0"/>
              <a:t>TF</a:t>
            </a:r>
            <a:r>
              <a:rPr lang="en-GB" dirty="0"/>
              <a:t> is balanced by rarity between documents measured by </a:t>
            </a:r>
            <a:r>
              <a:rPr lang="en-GB" i="1" dirty="0"/>
              <a:t>IDF</a:t>
            </a:r>
            <a:r>
              <a:rPr lang="en-GB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817A5-00C5-B302-70EE-72A9F323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853EA-8F95-CEF6-B982-8226DD7F3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435" y="1515778"/>
            <a:ext cx="3987130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4944"/>
      </p:ext>
    </p:extLst>
  </p:cSld>
  <p:clrMapOvr>
    <a:masterClrMapping/>
  </p:clrMapOvr>
  <p:transition spd="slow"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AF3C84-6E2B-E272-FFEE-E16EBC1B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</a:t>
            </a:r>
            <a:r>
              <a:rPr lang="en-GB" altLang="zh-CN" dirty="0" err="1"/>
              <a:t>xample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07C5F3-E526-24FF-791E-11605515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8136904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b="0" i="0" dirty="0">
                <a:solidFill>
                  <a:schemeClr val="tx1"/>
                </a:solidFill>
                <a:effectLst/>
                <a:latin typeface="Archia"/>
              </a:rPr>
              <a:t>A document has </a:t>
            </a:r>
            <a:r>
              <a:rPr lang="en-GB" sz="2000" i="0" dirty="0">
                <a:solidFill>
                  <a:schemeClr val="tx1"/>
                </a:solidFill>
                <a:effectLst/>
                <a:latin typeface="Archia"/>
              </a:rPr>
              <a:t>100-word and contains 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chia"/>
              </a:rPr>
              <a:t>the term “cat” </a:t>
            </a:r>
            <a:r>
              <a:rPr lang="en-GB" sz="2000" b="1" i="0" dirty="0">
                <a:solidFill>
                  <a:schemeClr val="tx1"/>
                </a:solidFill>
                <a:effectLst/>
                <a:latin typeface="Archia"/>
              </a:rPr>
              <a:t>12 times. </a:t>
            </a:r>
            <a:r>
              <a:rPr lang="en-GB" sz="2000" b="1" dirty="0">
                <a:solidFill>
                  <a:schemeClr val="tx1"/>
                </a:solidFill>
                <a:latin typeface="Archia"/>
              </a:rPr>
              <a:t>The whole 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chia"/>
              </a:rPr>
              <a:t>collection has 10,000,000 million documents and there are 0.3 million documents that contain the term “cat”. What is the </a:t>
            </a:r>
            <a:r>
              <a:rPr lang="en-GB" sz="2000" b="1" i="1" dirty="0" err="1">
                <a:solidFill>
                  <a:schemeClr val="tx1"/>
                </a:solidFill>
                <a:latin typeface="Archia"/>
              </a:rPr>
              <a:t>t</a:t>
            </a:r>
            <a:r>
              <a:rPr lang="en-GB" sz="2000" b="1" i="1" dirty="0" err="1">
                <a:solidFill>
                  <a:schemeClr val="tx1"/>
                </a:solidFill>
                <a:effectLst/>
                <a:latin typeface="Archia"/>
              </a:rPr>
              <a:t>f-idf</a:t>
            </a:r>
            <a:r>
              <a:rPr lang="en-GB" sz="2000" b="1" i="1" dirty="0">
                <a:solidFill>
                  <a:schemeClr val="tx1"/>
                </a:solidFill>
                <a:effectLst/>
                <a:latin typeface="Archia"/>
              </a:rPr>
              <a:t> 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chia"/>
              </a:rPr>
              <a:t>score that you are going to assign to “cat”?</a:t>
            </a:r>
          </a:p>
          <a:p>
            <a:pPr>
              <a:buFont typeface="+mj-lt"/>
              <a:buAutoNum type="arabicPeriod"/>
            </a:pPr>
            <a:r>
              <a:rPr lang="en-GB" sz="2400" b="0" i="0" dirty="0">
                <a:solidFill>
                  <a:schemeClr val="tx1"/>
                </a:solidFill>
                <a:effectLst/>
                <a:latin typeface="Archia"/>
              </a:rPr>
              <a:t>“Cat” </a:t>
            </a:r>
            <a:r>
              <a:rPr lang="en-GB" sz="2400" b="0" i="1" dirty="0" err="1">
                <a:solidFill>
                  <a:schemeClr val="tx1"/>
                </a:solidFill>
                <a:effectLst/>
                <a:latin typeface="Archia"/>
              </a:rPr>
              <a:t>tf</a:t>
            </a:r>
            <a:r>
              <a:rPr lang="en-GB" sz="2400" b="0" i="0" dirty="0">
                <a:solidFill>
                  <a:schemeClr val="tx1"/>
                </a:solidFill>
                <a:effectLst/>
                <a:latin typeface="Archia"/>
              </a:rPr>
              <a:t> score: </a:t>
            </a:r>
          </a:p>
          <a:p>
            <a:pPr marL="760412" lvl="1" indent="0">
              <a:buNone/>
            </a:pPr>
            <a:r>
              <a:rPr lang="en-GB" sz="2000" i="1" dirty="0" err="1">
                <a:solidFill>
                  <a:schemeClr val="tx1"/>
                </a:solidFill>
                <a:latin typeface="Archia"/>
              </a:rPr>
              <a:t>tf</a:t>
            </a:r>
            <a:r>
              <a:rPr lang="en-GB" sz="2000" dirty="0">
                <a:solidFill>
                  <a:schemeClr val="tx1"/>
                </a:solidFill>
                <a:latin typeface="Archia"/>
              </a:rPr>
              <a:t> = 12 (</a:t>
            </a:r>
            <a:r>
              <a:rPr lang="en-GB" sz="2000" dirty="0"/>
              <a:t>raw term frequency)</a:t>
            </a:r>
            <a:endParaRPr lang="en-GB" sz="2000" dirty="0">
              <a:solidFill>
                <a:schemeClr val="tx1"/>
              </a:solidFill>
              <a:latin typeface="Archia"/>
            </a:endParaRPr>
          </a:p>
          <a:p>
            <a:pPr marL="760412" lvl="1" indent="0">
              <a:buNone/>
            </a:pPr>
            <a:r>
              <a:rPr lang="en-GB" sz="2000" b="0" i="1" dirty="0" err="1">
                <a:solidFill>
                  <a:schemeClr val="tx1"/>
                </a:solidFill>
                <a:effectLst/>
                <a:latin typeface="Archia"/>
              </a:rPr>
              <a:t>tf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chia"/>
              </a:rPr>
              <a:t> = 12/100 = 0.12 (percentage weight)</a:t>
            </a:r>
          </a:p>
          <a:p>
            <a:pPr marL="760412" lvl="1" indent="0">
              <a:buNone/>
            </a:pPr>
            <a:r>
              <a:rPr lang="en-GB" sz="2000" i="1" dirty="0" err="1">
                <a:solidFill>
                  <a:schemeClr val="tx1"/>
                </a:solidFill>
                <a:latin typeface="Archia"/>
              </a:rPr>
              <a:t>tf</a:t>
            </a:r>
            <a:r>
              <a:rPr lang="en-GB" sz="2000" dirty="0">
                <a:solidFill>
                  <a:schemeClr val="tx1"/>
                </a:solidFill>
                <a:latin typeface="Archia"/>
              </a:rPr>
              <a:t> = log12 = 1.08 (log weight)</a:t>
            </a:r>
            <a:endParaRPr lang="en-GB" sz="2000" b="0" i="0" dirty="0">
              <a:solidFill>
                <a:schemeClr val="tx1"/>
              </a:solidFill>
              <a:effectLst/>
              <a:latin typeface="Archia"/>
            </a:endParaRPr>
          </a:p>
          <a:p>
            <a:pPr>
              <a:buFont typeface="+mj-lt"/>
              <a:buAutoNum type="arabicPeriod"/>
            </a:pPr>
            <a:r>
              <a:rPr lang="en-GB" sz="2400" b="0" i="0" dirty="0">
                <a:solidFill>
                  <a:schemeClr val="tx1"/>
                </a:solidFill>
                <a:effectLst/>
                <a:latin typeface="Archia"/>
              </a:rPr>
              <a:t>Document’s </a:t>
            </a:r>
            <a:r>
              <a:rPr lang="en-GB" sz="2400" b="0" i="1" dirty="0" err="1">
                <a:solidFill>
                  <a:schemeClr val="tx1"/>
                </a:solidFill>
                <a:effectLst/>
                <a:latin typeface="Archia"/>
              </a:rPr>
              <a:t>idf</a:t>
            </a:r>
            <a:r>
              <a:rPr lang="en-GB" sz="2400" b="0" i="1" dirty="0">
                <a:solidFill>
                  <a:schemeClr val="tx1"/>
                </a:solidFill>
                <a:effectLst/>
                <a:latin typeface="Archia"/>
              </a:rPr>
              <a:t> </a:t>
            </a:r>
          </a:p>
          <a:p>
            <a:pPr marL="760412" lvl="1" indent="0">
              <a:buNone/>
            </a:pPr>
            <a:r>
              <a:rPr lang="en-GB" sz="2000" i="1" dirty="0">
                <a:solidFill>
                  <a:schemeClr val="tx1"/>
                </a:solidFill>
                <a:latin typeface="Archia"/>
              </a:rPr>
              <a:t>IDF</a:t>
            </a:r>
            <a:r>
              <a:rPr lang="en-GB" sz="2000" dirty="0">
                <a:solidFill>
                  <a:schemeClr val="tx1"/>
                </a:solidFill>
                <a:latin typeface="Archia"/>
              </a:rPr>
              <a:t> (cat) = log (10,000,000/300,000) = 1.52</a:t>
            </a:r>
          </a:p>
          <a:p>
            <a:pPr>
              <a:buFont typeface="+mj-lt"/>
              <a:buAutoNum type="arabicPeriod"/>
            </a:pPr>
            <a:r>
              <a:rPr lang="en-GB" sz="2400" b="0" i="0" dirty="0">
                <a:solidFill>
                  <a:schemeClr val="tx1"/>
                </a:solidFill>
                <a:effectLst/>
                <a:latin typeface="Archia"/>
              </a:rPr>
              <a:t>Document’s </a:t>
            </a:r>
            <a:r>
              <a:rPr lang="en-GB" sz="2400" b="0" i="1" dirty="0">
                <a:solidFill>
                  <a:schemeClr val="tx1"/>
                </a:solidFill>
                <a:effectLst/>
                <a:latin typeface="Archia"/>
              </a:rPr>
              <a:t>if</a:t>
            </a:r>
            <a:r>
              <a:rPr lang="en-GB" sz="2400" b="0" i="0" dirty="0">
                <a:solidFill>
                  <a:schemeClr val="tx1"/>
                </a:solidFill>
                <a:effectLst/>
                <a:latin typeface="Archia"/>
              </a:rPr>
              <a:t>-</a:t>
            </a:r>
            <a:r>
              <a:rPr lang="en-GB" sz="2400" b="0" i="1" dirty="0" err="1">
                <a:solidFill>
                  <a:schemeClr val="tx1"/>
                </a:solidFill>
                <a:effectLst/>
                <a:latin typeface="Archia"/>
              </a:rPr>
              <a:t>idf</a:t>
            </a:r>
            <a:r>
              <a:rPr lang="en-GB" sz="2400" b="0" i="1" dirty="0">
                <a:solidFill>
                  <a:schemeClr val="tx1"/>
                </a:solidFill>
                <a:effectLst/>
                <a:latin typeface="Archia"/>
              </a:rPr>
              <a:t> score</a:t>
            </a:r>
          </a:p>
          <a:p>
            <a:pPr marL="760412" lvl="1" indent="0">
              <a:buNone/>
            </a:pPr>
            <a:r>
              <a:rPr lang="en-GB" sz="2000" dirty="0">
                <a:solidFill>
                  <a:schemeClr val="tx1"/>
                </a:solidFill>
                <a:latin typeface="Archia"/>
              </a:rPr>
              <a:t>W = (1+ log(</a:t>
            </a:r>
            <a:r>
              <a:rPr lang="en-GB" sz="2000" dirty="0" err="1">
                <a:solidFill>
                  <a:schemeClr val="tx1"/>
                </a:solidFill>
                <a:latin typeface="Archia"/>
              </a:rPr>
              <a:t>tf</a:t>
            </a:r>
            <a:r>
              <a:rPr lang="en-GB" sz="2000" dirty="0">
                <a:solidFill>
                  <a:schemeClr val="tx1"/>
                </a:solidFill>
                <a:latin typeface="Archia"/>
              </a:rPr>
              <a:t>))</a:t>
            </a:r>
            <a:r>
              <a:rPr lang="en-GB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·log(N/</a:t>
            </a:r>
            <a:r>
              <a:rPr lang="en-GB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df</a:t>
            </a:r>
            <a:r>
              <a:rPr lang="en-GB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GB" sz="2000" dirty="0">
                <a:solidFill>
                  <a:schemeClr val="tx1"/>
                </a:solidFill>
                <a:latin typeface="Archia"/>
              </a:rPr>
              <a:t>= (1+1.08)X1.52 = 3.1616</a:t>
            </a:r>
          </a:p>
          <a:p>
            <a:pPr marL="760412" lvl="1" indent="0">
              <a:buNone/>
            </a:pPr>
            <a:endParaRPr lang="en-GB" sz="1600" dirty="0">
              <a:solidFill>
                <a:schemeClr val="tx1"/>
              </a:solidFill>
              <a:latin typeface="Archia"/>
            </a:endParaRPr>
          </a:p>
          <a:p>
            <a:pPr marL="760412" lvl="1" indent="0">
              <a:buNone/>
            </a:pPr>
            <a:endParaRPr lang="en-GB" sz="1600" dirty="0">
              <a:solidFill>
                <a:schemeClr val="tx1"/>
              </a:solidFill>
              <a:latin typeface="Archia"/>
            </a:endParaRPr>
          </a:p>
        </p:txBody>
      </p:sp>
    </p:spTree>
    <p:extLst>
      <p:ext uri="{BB962C8B-B14F-4D97-AF65-F5344CB8AC3E}">
        <p14:creationId xmlns:p14="http://schemas.microsoft.com/office/powerpoint/2010/main" val="1406334070"/>
      </p:ext>
    </p:extLst>
  </p:cSld>
  <p:clrMapOvr>
    <a:masterClrMapping/>
  </p:clrMapOvr>
  <p:transition spd="slow"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C95CF4-41E1-E098-A163-3EC36D51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vector space model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4657F0-09AB-9647-9162-8721649E0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0A2EE-8305-FC3F-0E01-4E79ED22BB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2952750" cy="365125"/>
          </a:xfrm>
        </p:spPr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75094"/>
      </p:ext>
    </p:extLst>
  </p:cSld>
  <p:clrMapOvr>
    <a:masterClrMapping/>
  </p:clrMapOvr>
  <p:transition spd="slow"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3A0CF-7627-E242-807D-DC4B3B7C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incidence matrix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12F2AE-B511-DAAB-30AE-FDC7498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288" y="1761332"/>
            <a:ext cx="8215312" cy="4271962"/>
          </a:xfrm>
        </p:spPr>
      </p:pic>
    </p:spTree>
    <p:extLst>
      <p:ext uri="{BB962C8B-B14F-4D97-AF65-F5344CB8AC3E}">
        <p14:creationId xmlns:p14="http://schemas.microsoft.com/office/powerpoint/2010/main" val="2937236626"/>
      </p:ext>
    </p:extLst>
  </p:cSld>
  <p:clrMapOvr>
    <a:masterClrMapping/>
  </p:clrMapOvr>
  <p:transition spd="slow"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06F47-C5DF-0C29-F144-32F1B9A6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036A19-45D6-FAD8-F6D7-B66E5512A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44" y="1772816"/>
            <a:ext cx="8215312" cy="396968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DB7E5-A1A5-DD40-00EC-619EDCB2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660"/>
      </p:ext>
    </p:extLst>
  </p:cSld>
  <p:clrMapOvr>
    <a:masterClrMapping/>
  </p:clrMapOvr>
  <p:transition spd="slow"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1A4A-B292-1DEB-ACEB-B73D7DC9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Weight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10823D-A579-9B30-D9C4-789478D57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288" y="1801696"/>
            <a:ext cx="8215312" cy="419123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54C68-B291-A0FE-F8F7-6EE41339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9760"/>
      </p:ext>
    </p:extLst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50C7-40CF-1499-CF02-FB32572A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1A75-F09B-0565-92EE-D8AEB2D22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Ranked Retrieval (why?)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Term freq</a:t>
            </a: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uency (key technology for ranking)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i="1" dirty="0" err="1">
                <a:solidFill>
                  <a:srgbClr val="333333"/>
                </a:solidFill>
                <a:latin typeface="Roboto" panose="02000000000000000000" pitchFamily="2" charset="0"/>
              </a:rPr>
              <a:t>Tf-idf</a:t>
            </a: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 Ranking (best known traditional ranking scheme)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Zipf’s</a:t>
            </a:r>
            <a:r>
              <a:rPr lang="en-GB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Law (explanation for why it works)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Vector space model: </a:t>
            </a:r>
            <a:r>
              <a:rPr lang="en-GB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One of the most important formal models for information retrieval (along with Boolean model)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8C163-F23E-F3FD-8C94-A02C5A06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23869"/>
      </p:ext>
    </p:extLst>
  </p:cSld>
  <p:clrMapOvr>
    <a:masterClrMapping/>
  </p:clrMapOvr>
  <p:transition spd="slow">
    <p:zoom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DDA9-270F-944C-E5DD-700F81DA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Documents as vectors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0867C5-0F42-526D-6097-A5BF15458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28800"/>
            <a:ext cx="8215312" cy="394929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D9FB2-5C9E-B752-5748-596E7E5D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2B0D0A-8C94-E946-0D24-4BAA8323F764}"/>
              </a:ext>
            </a:extLst>
          </p:cNvPr>
          <p:cNvCxnSpPr/>
          <p:nvPr/>
        </p:nvCxnSpPr>
        <p:spPr bwMode="auto">
          <a:xfrm>
            <a:off x="1043608" y="4365104"/>
            <a:ext cx="2664296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34903"/>
      </p:ext>
    </p:extLst>
  </p:cSld>
  <p:clrMapOvr>
    <a:masterClrMapping/>
  </p:clrMapOvr>
  <p:transition spd="slow"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A2B05-F41A-8528-4AA7-05C20629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Queries as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669CA-0D19-0B13-D4EB-545A55DFF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Key idea 1: </a:t>
            </a:r>
            <a:r>
              <a:rPr lang="en-GB" dirty="0"/>
              <a:t>do the same for </a:t>
            </a:r>
            <a:r>
              <a:rPr lang="en-GB" dirty="0">
                <a:solidFill>
                  <a:srgbClr val="FF0000"/>
                </a:solidFill>
              </a:rPr>
              <a:t>queries</a:t>
            </a:r>
            <a:r>
              <a:rPr lang="en-GB" dirty="0"/>
              <a:t>: represent them as vectors in the high-dimensional space </a:t>
            </a:r>
          </a:p>
          <a:p>
            <a:r>
              <a:rPr lang="en-GB" dirty="0">
                <a:solidFill>
                  <a:srgbClr val="00B050"/>
                </a:solidFill>
              </a:rPr>
              <a:t>Key idea 2: </a:t>
            </a:r>
            <a:r>
              <a:rPr lang="en-GB" dirty="0"/>
              <a:t>Rank documents according to their </a:t>
            </a:r>
            <a:r>
              <a:rPr lang="en-GB" dirty="0">
                <a:solidFill>
                  <a:srgbClr val="FF0000"/>
                </a:solidFill>
              </a:rPr>
              <a:t>proximity</a:t>
            </a:r>
            <a:r>
              <a:rPr lang="en-GB" dirty="0"/>
              <a:t> to the query </a:t>
            </a:r>
          </a:p>
          <a:p>
            <a:r>
              <a:rPr lang="en-GB" dirty="0"/>
              <a:t>proximity ≈ negative distance </a:t>
            </a:r>
          </a:p>
          <a:p>
            <a:r>
              <a:rPr lang="en-GB" dirty="0"/>
              <a:t>This allows us to rank relevant documents higher than nonrelevant documents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EF111-D951-E8A1-52A6-78DF49EC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46690"/>
      </p:ext>
    </p:extLst>
  </p:cSld>
  <p:clrMapOvr>
    <a:masterClrMapping/>
  </p:clrMapOvr>
  <p:transition spd="slow"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388C-253C-5D8B-638E-8DD079EB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formalize vector space similarity?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0DB9-365A-F91C-00FA-BFAFCAA8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68" y="2165245"/>
            <a:ext cx="8215064" cy="3063955"/>
          </a:xfrm>
        </p:spPr>
        <p:txBody>
          <a:bodyPr/>
          <a:lstStyle/>
          <a:p>
            <a:r>
              <a:rPr lang="en-GB" dirty="0"/>
              <a:t>First cut: (negative) distance between two points </a:t>
            </a:r>
          </a:p>
          <a:p>
            <a:r>
              <a:rPr lang="en-GB" dirty="0"/>
              <a:t>( = distance between the end points of the two vectors) </a:t>
            </a:r>
          </a:p>
          <a:p>
            <a:r>
              <a:rPr lang="en-GB" dirty="0"/>
              <a:t>Euclidean distance? </a:t>
            </a:r>
          </a:p>
          <a:p>
            <a:r>
              <a:rPr lang="en-GB" dirty="0"/>
              <a:t>Euclidean distance is a bad idea . . . </a:t>
            </a:r>
          </a:p>
          <a:p>
            <a:r>
              <a:rPr lang="en-GB" dirty="0"/>
              <a:t>. . . because Euclidean distance is </a:t>
            </a:r>
            <a:r>
              <a:rPr lang="en-GB" dirty="0">
                <a:solidFill>
                  <a:srgbClr val="FF0000"/>
                </a:solidFill>
              </a:rPr>
              <a:t>large</a:t>
            </a:r>
            <a:r>
              <a:rPr lang="en-GB" dirty="0"/>
              <a:t> for vectors </a:t>
            </a:r>
            <a:r>
              <a:rPr lang="en-GB" dirty="0">
                <a:solidFill>
                  <a:srgbClr val="FF0000"/>
                </a:solidFill>
              </a:rPr>
              <a:t>of different lengths</a:t>
            </a:r>
            <a:r>
              <a:rPr lang="en-GB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C4ED4-FF41-14EF-71CD-DD59FF16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81401"/>
      </p:ext>
    </p:extLst>
  </p:cSld>
  <p:clrMapOvr>
    <a:masterClrMapping/>
  </p:clrMapOvr>
  <p:transition spd="slow"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C6AA-FB09-2A42-5A35-D57A7C03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distance is a bad idea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2EA24D-1081-769C-F1EC-3DEFF2770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478" y="1484784"/>
            <a:ext cx="7561044" cy="46799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7B7FC-9387-7E1B-38E8-16EF29D0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378"/>
      </p:ext>
    </p:extLst>
  </p:cSld>
  <p:clrMapOvr>
    <a:masterClrMapping/>
  </p:clrMapOvr>
  <p:transition spd="slow"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1549-1AC6-6017-F225-D4052AE3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</a:t>
            </a:r>
            <a:r>
              <a:rPr lang="en-GB" dirty="0">
                <a:solidFill>
                  <a:srgbClr val="00B050"/>
                </a:solidFill>
              </a:rPr>
              <a:t>angle</a:t>
            </a:r>
            <a:r>
              <a:rPr lang="en-GB" dirty="0"/>
              <a:t> instead of </a:t>
            </a:r>
            <a:r>
              <a:rPr lang="en-GB" dirty="0">
                <a:solidFill>
                  <a:srgbClr val="FF0000"/>
                </a:solidFill>
              </a:rPr>
              <a:t>distance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6BD536-90DF-0D1C-7EB4-730D1B395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44" y="1652417"/>
            <a:ext cx="8215312" cy="406414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25483-8916-B84C-9943-D1BF9679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42867"/>
      </p:ext>
    </p:extLst>
  </p:cSld>
  <p:clrMapOvr>
    <a:masterClrMapping/>
  </p:clrMapOvr>
  <p:transition spd="slow">
    <p:zoom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49E2-3A98-1679-CFAB-47735871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angles to cosines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F1072-0067-6BA8-E8FA-7BBCF0EC1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following two notions are equivalent. </a:t>
            </a:r>
          </a:p>
          <a:p>
            <a:pPr marL="1274762" lvl="1" indent="-514350">
              <a:buFont typeface="+mj-lt"/>
              <a:buAutoNum type="arabicPeriod"/>
            </a:pPr>
            <a:r>
              <a:rPr lang="en-GB" dirty="0"/>
              <a:t>Rank documents according to the angle between query and document in decreasing order </a:t>
            </a:r>
          </a:p>
          <a:p>
            <a:pPr marL="1274762" lvl="1" indent="-514350">
              <a:buFont typeface="+mj-lt"/>
              <a:buAutoNum type="arabicPeriod"/>
            </a:pPr>
            <a:r>
              <a:rPr lang="en-GB" dirty="0"/>
              <a:t>Rank documents according to cosine(query, document) in increasing order </a:t>
            </a:r>
          </a:p>
          <a:p>
            <a:r>
              <a:rPr lang="en-GB" dirty="0"/>
              <a:t>Cosine is a monotonically decreasing function of the angle for the interval [0◦ , 180◦ 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BF487-BA84-C5B7-7E49-7D063237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7C617-A3C9-1079-55A5-683349211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636762"/>
            <a:ext cx="3923928" cy="15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20090"/>
      </p:ext>
    </p:extLst>
  </p:cSld>
  <p:clrMapOvr>
    <a:masterClrMapping/>
  </p:clrMapOvr>
  <p:transition spd="slow">
    <p:zoom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C829E-788B-E27C-9723-1323106E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Length normalization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6A5B5E-9C7E-5912-57AB-91F34F2B0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48353"/>
            <a:ext cx="2094384" cy="108802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64ED5-6A10-6A39-E5B4-4F2563FA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C4E98-43E2-3DE4-1D8A-DF102B450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9" y="1631892"/>
            <a:ext cx="8973802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2652"/>
      </p:ext>
    </p:extLst>
  </p:cSld>
  <p:clrMapOvr>
    <a:masterClrMapping/>
  </p:clrMapOvr>
  <p:transition spd="slow">
    <p:zoom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CDAF-EADC-9CAA-D11C-51B6C8E6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Cosine similarity between query and document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476F3A-AE0D-88C3-8AF1-DBF438274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556792"/>
            <a:ext cx="8215312" cy="451541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7D703-E3C3-9DCD-246F-9A329377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80768"/>
      </p:ext>
    </p:extLst>
  </p:cSld>
  <p:clrMapOvr>
    <a:masterClrMapping/>
  </p:clrMapOvr>
  <p:transition spd="slow">
    <p:zoom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C45C-EB4E-11BE-B3F7-AD82C984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Cosine for normalized vectors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3D69A4-10FE-4CD4-0EEB-F40426622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2276872"/>
            <a:ext cx="8215312" cy="254261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D4061-6E83-B23F-BBF1-89A1E0AA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31033"/>
      </p:ext>
    </p:extLst>
  </p:cSld>
  <p:clrMapOvr>
    <a:masterClrMapping/>
  </p:clrMapOvr>
  <p:transition spd="slow">
    <p:zoom dir="in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4027-7B34-FD0B-BC6E-BA3D6CEC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Cosine similarity illustrated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4423A7-328F-7AE2-EB43-74C0B7FB2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81" y="1412776"/>
            <a:ext cx="3863489" cy="20162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79002-0260-EAFD-02A0-983BFF80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B5E77-FBE8-33B8-47B7-5EE8FF6EEF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46" t="6246" r="5257" b="4738"/>
          <a:stretch/>
        </p:blipFill>
        <p:spPr>
          <a:xfrm>
            <a:off x="3203848" y="1952835"/>
            <a:ext cx="5544616" cy="424847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7080204-152D-14C6-6F9E-EA1C5A0913D2}"/>
              </a:ext>
            </a:extLst>
          </p:cNvPr>
          <p:cNvSpPr/>
          <p:nvPr/>
        </p:nvSpPr>
        <p:spPr bwMode="auto">
          <a:xfrm>
            <a:off x="1655676" y="3789040"/>
            <a:ext cx="900100" cy="57606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77906"/>
      </p:ext>
    </p:extLst>
  </p:cSld>
  <p:clrMapOvr>
    <a:masterClrMapping/>
  </p:clrMapOvr>
  <p:transition spd="slow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E5362-3F84-3CEA-0A22-32081B0D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Ranked Retrieval?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8A2B7-9350-ED0A-4E16-C63D94591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Improve on Boolean information retrieval mode</a:t>
            </a:r>
          </a:p>
        </p:txBody>
      </p:sp>
    </p:spTree>
    <p:extLst>
      <p:ext uri="{BB962C8B-B14F-4D97-AF65-F5344CB8AC3E}">
        <p14:creationId xmlns:p14="http://schemas.microsoft.com/office/powerpoint/2010/main" val="3199116638"/>
      </p:ext>
    </p:extLst>
  </p:cSld>
  <p:clrMapOvr>
    <a:masterClrMapping/>
  </p:clrMapOvr>
  <p:transition spd="slow">
    <p:zoom dir="in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5081-8B08-776F-B04C-63D65853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Cosine: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EF232-1EBB-0777-4955-E03385A2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15064" cy="1800200"/>
          </a:xfrm>
        </p:spPr>
        <p:txBody>
          <a:bodyPr/>
          <a:lstStyle/>
          <a:p>
            <a:r>
              <a:rPr lang="en-GB" dirty="0"/>
              <a:t>How similar are the following novels? </a:t>
            </a:r>
          </a:p>
          <a:p>
            <a:pPr lvl="1">
              <a:buFont typeface="+mj-lt"/>
              <a:buAutoNum type="arabicPeriod"/>
            </a:pPr>
            <a:r>
              <a:rPr lang="en-GB" dirty="0" err="1">
                <a:solidFill>
                  <a:srgbClr val="35EB5C"/>
                </a:solidFill>
              </a:rPr>
              <a:t>SaS</a:t>
            </a:r>
            <a:r>
              <a:rPr lang="en-GB" dirty="0">
                <a:solidFill>
                  <a:srgbClr val="35EB5C"/>
                </a:solidFill>
              </a:rPr>
              <a:t>: Sense and Sensibility </a:t>
            </a:r>
          </a:p>
          <a:p>
            <a:pPr lvl="1">
              <a:buFont typeface="+mj-lt"/>
              <a:buAutoNum type="arabicPeriod"/>
            </a:pPr>
            <a:r>
              <a:rPr lang="en-GB" dirty="0" err="1">
                <a:solidFill>
                  <a:srgbClr val="00B0F0"/>
                </a:solidFill>
              </a:rPr>
              <a:t>PaP</a:t>
            </a:r>
            <a:r>
              <a:rPr lang="en-GB" dirty="0">
                <a:solidFill>
                  <a:srgbClr val="00B0F0"/>
                </a:solidFill>
              </a:rPr>
              <a:t>: Pride and Prejudice </a:t>
            </a:r>
          </a:p>
          <a:p>
            <a:pPr lvl="1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WH: Wuthering Heights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93038-3DD8-184B-A8E9-409502EE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954A5-1F75-4D68-3F38-ABD4DB7F6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3371279"/>
            <a:ext cx="5487166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74658"/>
      </p:ext>
    </p:extLst>
  </p:cSld>
  <p:clrMapOvr>
    <a:masterClrMapping/>
  </p:clrMapOvr>
  <p:transition spd="slow">
    <p:zoom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5081-8B08-776F-B04C-63D65853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Cosine: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93038-3DD8-184B-A8E9-409502EE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4107F6-0213-9081-A665-15E7C8727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44" y="1340768"/>
            <a:ext cx="8215312" cy="213405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70F98F-A12A-EF2A-BBF9-9F6F63F52166}"/>
              </a:ext>
            </a:extLst>
          </p:cNvPr>
          <p:cNvSpPr txBox="1"/>
          <p:nvPr/>
        </p:nvSpPr>
        <p:spPr>
          <a:xfrm>
            <a:off x="705024" y="3645024"/>
            <a:ext cx="797463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(To simplify this example, we don’t do </a:t>
            </a:r>
            <a:r>
              <a:rPr lang="en-GB" i="1" dirty="0" err="1"/>
              <a:t>idf</a:t>
            </a:r>
            <a:r>
              <a:rPr lang="en-GB" dirty="0"/>
              <a:t> weighting.)</a:t>
            </a:r>
          </a:p>
          <a:p>
            <a:r>
              <a:rPr lang="en-GB" dirty="0"/>
              <a:t>cos(</a:t>
            </a:r>
            <a:r>
              <a:rPr lang="en-GB" dirty="0" err="1"/>
              <a:t>SaS,PaP</a:t>
            </a:r>
            <a:r>
              <a:rPr lang="en-GB" dirty="0"/>
              <a:t>) ≈ (dot product)</a:t>
            </a:r>
          </a:p>
          <a:p>
            <a:r>
              <a:rPr lang="en-GB" dirty="0"/>
              <a:t>0.789 ∗ 0.832 + 0.515 ∗ 0.555 + 0.335 ∗ 0.0 + 0.0 ∗ 0.0 ≈ 0.94.</a:t>
            </a:r>
          </a:p>
          <a:p>
            <a:r>
              <a:rPr lang="en-GB" dirty="0"/>
              <a:t>cos(</a:t>
            </a:r>
            <a:r>
              <a:rPr lang="en-GB" dirty="0" err="1"/>
              <a:t>SaS,WH</a:t>
            </a:r>
            <a:r>
              <a:rPr lang="en-GB" dirty="0"/>
              <a:t>) ≈ 0.79</a:t>
            </a:r>
          </a:p>
          <a:p>
            <a:r>
              <a:rPr lang="en-GB" dirty="0"/>
              <a:t>cos(</a:t>
            </a:r>
            <a:r>
              <a:rPr lang="en-GB" dirty="0" err="1"/>
              <a:t>PaP,WH</a:t>
            </a:r>
            <a:r>
              <a:rPr lang="en-GB" dirty="0"/>
              <a:t>) ≈ 0.69</a:t>
            </a:r>
          </a:p>
          <a:p>
            <a:r>
              <a:rPr lang="en-GB" dirty="0"/>
              <a:t>Which two are more similar?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17C4ED-0900-DA3E-59FD-D3A5D671BD2A}"/>
                  </a:ext>
                </a:extLst>
              </p:cNvPr>
              <p:cNvSpPr txBox="1"/>
              <p:nvPr/>
            </p:nvSpPr>
            <p:spPr>
              <a:xfrm>
                <a:off x="5580112" y="3372466"/>
                <a:ext cx="3371927" cy="361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/>
                </a:lvl1pPr>
              </a:lstStyle>
              <a:p>
                <a:r>
                  <a:rPr lang="en-GB" dirty="0"/>
                  <a:t>0.789=3.06/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𝟎𝟔</m:t>
                            </m:r>
                          </m:e>
                          <m:sup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17C4ED-0900-DA3E-59FD-D3A5D671B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72466"/>
                <a:ext cx="3371927" cy="361959"/>
              </a:xfrm>
              <a:prstGeom prst="rect">
                <a:avLst/>
              </a:prstGeom>
              <a:blipFill>
                <a:blip r:embed="rId4"/>
                <a:stretch>
                  <a:fillRect l="-54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E472C98-F099-E5BD-A947-15733FEE1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242" y="1340768"/>
            <a:ext cx="1844315" cy="33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48577"/>
      </p:ext>
    </p:extLst>
  </p:cSld>
  <p:clrMapOvr>
    <a:masterClrMapping/>
  </p:clrMapOvr>
  <p:transition spd="slow">
    <p:zoom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5050-6302-AF49-8DE3-CE22F2FE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Components of </a:t>
            </a:r>
            <a:r>
              <a:rPr lang="en-GB" i="1" dirty="0" err="1"/>
              <a:t>tf-idf</a:t>
            </a:r>
            <a:r>
              <a:rPr lang="en-GB" dirty="0"/>
              <a:t> weighting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48D355-CAFA-814D-C3EB-6380B16D6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25" y="1556792"/>
            <a:ext cx="8998349" cy="404133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F86D4-D098-363D-ED66-5AA2202D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74789"/>
      </p:ext>
    </p:extLst>
  </p:cSld>
  <p:clrMapOvr>
    <a:masterClrMapping/>
  </p:clrMapOvr>
  <p:transition spd="slow">
    <p:zoom dir="in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C5C3-2511-18AF-85F5-371F606E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/>
              <a:t>tf-idf</a:t>
            </a:r>
            <a:r>
              <a:rPr lang="en-GB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E2F5D-43D3-3D77-C9F0-357955E8E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15064" cy="4680520"/>
          </a:xfrm>
        </p:spPr>
        <p:txBody>
          <a:bodyPr/>
          <a:lstStyle/>
          <a:p>
            <a:r>
              <a:rPr lang="en-GB" dirty="0"/>
              <a:t>We often use </a:t>
            </a:r>
            <a:r>
              <a:rPr lang="en-GB" dirty="0">
                <a:solidFill>
                  <a:srgbClr val="FF0000"/>
                </a:solidFill>
              </a:rPr>
              <a:t>different weightings </a:t>
            </a:r>
            <a:r>
              <a:rPr lang="en-GB" dirty="0"/>
              <a:t>for queries and documents. </a:t>
            </a:r>
          </a:p>
          <a:p>
            <a:r>
              <a:rPr lang="en-GB" dirty="0"/>
              <a:t>Normal Notation is: </a:t>
            </a:r>
            <a:r>
              <a:rPr lang="en-GB" dirty="0" err="1"/>
              <a:t>ddd.qqq</a:t>
            </a:r>
            <a:endParaRPr lang="en-GB" dirty="0"/>
          </a:p>
          <a:p>
            <a:r>
              <a:rPr lang="en-GB" dirty="0"/>
              <a:t>Example: </a:t>
            </a:r>
            <a:r>
              <a:rPr lang="en-GB" dirty="0" err="1"/>
              <a:t>lnc.ltn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C2901-A144-7439-1EED-DE9DD249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CB061-744E-6404-2122-4A91CE5DE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927473"/>
            <a:ext cx="3324689" cy="3381847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ECB8BED3-8FD4-5AE2-B75E-FA7B708C3780}"/>
              </a:ext>
            </a:extLst>
          </p:cNvPr>
          <p:cNvCxnSpPr>
            <a:cxnSpLocks/>
          </p:cNvCxnSpPr>
          <p:nvPr/>
        </p:nvCxnSpPr>
        <p:spPr bwMode="auto">
          <a:xfrm>
            <a:off x="2195736" y="3356992"/>
            <a:ext cx="2095055" cy="540060"/>
          </a:xfrm>
          <a:prstGeom prst="bentConnector3">
            <a:avLst>
              <a:gd name="adj1" fmla="val -589"/>
            </a:avLst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8414C5E3-24B0-C24C-1085-A013B8D83AB2}"/>
              </a:ext>
            </a:extLst>
          </p:cNvPr>
          <p:cNvCxnSpPr>
            <a:cxnSpLocks/>
          </p:cNvCxnSpPr>
          <p:nvPr/>
        </p:nvCxnSpPr>
        <p:spPr bwMode="auto">
          <a:xfrm>
            <a:off x="2339752" y="3356992"/>
            <a:ext cx="1944216" cy="936104"/>
          </a:xfrm>
          <a:prstGeom prst="bentConnector3">
            <a:avLst>
              <a:gd name="adj1" fmla="val 296"/>
            </a:avLst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358F866-B9E7-E6B3-408C-4D66CFF176BB}"/>
              </a:ext>
            </a:extLst>
          </p:cNvPr>
          <p:cNvCxnSpPr>
            <a:cxnSpLocks/>
          </p:cNvCxnSpPr>
          <p:nvPr/>
        </p:nvCxnSpPr>
        <p:spPr bwMode="auto">
          <a:xfrm>
            <a:off x="2555776" y="3356992"/>
            <a:ext cx="1735015" cy="1292042"/>
          </a:xfrm>
          <a:prstGeom prst="bentConnector3">
            <a:avLst>
              <a:gd name="adj1" fmla="val -906"/>
            </a:avLst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C8A5A79-E74A-12C4-144F-DFDF4DC5E596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464846" y="3760372"/>
            <a:ext cx="2172583" cy="1558674"/>
          </a:xfrm>
          <a:prstGeom prst="bentConnector3">
            <a:avLst>
              <a:gd name="adj1" fmla="val 99741"/>
            </a:avLst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65C3285-EB0C-7F00-A0DC-90390066CAAA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577176" y="3566281"/>
            <a:ext cx="1839165" cy="1613440"/>
          </a:xfrm>
          <a:prstGeom prst="bentConnector3">
            <a:avLst>
              <a:gd name="adj1" fmla="val 99718"/>
            </a:avLst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6CE1ECA-D5F6-8954-F668-BB3DEFB27704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312171" y="4021792"/>
            <a:ext cx="2610791" cy="1403501"/>
          </a:xfrm>
          <a:prstGeom prst="bentConnector3">
            <a:avLst>
              <a:gd name="adj1" fmla="val 100148"/>
            </a:avLst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49661411"/>
      </p:ext>
    </p:extLst>
  </p:cSld>
  <p:clrMapOvr>
    <a:masterClrMapping/>
  </p:clrMapOvr>
  <p:transition spd="slow">
    <p:zoom dir="in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B600-87F6-BB4C-FED3-42B78955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/>
              <a:t>tf-idf</a:t>
            </a:r>
            <a:r>
              <a:rPr lang="en-GB" i="1" dirty="0"/>
              <a:t> </a:t>
            </a:r>
            <a:r>
              <a:rPr lang="en-GB" dirty="0"/>
              <a:t>example: </a:t>
            </a:r>
            <a:r>
              <a:rPr lang="en-GB" dirty="0" err="1"/>
              <a:t>lnc.ltn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291A-4376-C860-5678-F6ED1CF75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15064" cy="792088"/>
          </a:xfrm>
        </p:spPr>
        <p:txBody>
          <a:bodyPr/>
          <a:lstStyle/>
          <a:p>
            <a:r>
              <a:rPr lang="en-GB" dirty="0"/>
              <a:t>Query: “best car insurance”. Document: “car insurance auto insurance”.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7F46B-7D46-810A-4589-8E3976A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340700-C062-A3C9-D035-535DCFE7F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227" y="2492896"/>
            <a:ext cx="8373644" cy="1600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DC34FB-4F68-1062-AC4E-6B2DE9161813}"/>
              </a:ext>
            </a:extLst>
          </p:cNvPr>
          <p:cNvSpPr txBox="1"/>
          <p:nvPr/>
        </p:nvSpPr>
        <p:spPr>
          <a:xfrm>
            <a:off x="539227" y="3915025"/>
            <a:ext cx="8373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Key to columns: </a:t>
            </a:r>
            <a:r>
              <a:rPr lang="en-GB" sz="1400" b="0" dirty="0" err="1">
                <a:solidFill>
                  <a:srgbClr val="FF0000"/>
                </a:solidFill>
              </a:rPr>
              <a:t>tf</a:t>
            </a:r>
            <a:r>
              <a:rPr lang="en-GB" sz="1400" b="0" dirty="0">
                <a:solidFill>
                  <a:srgbClr val="FF0000"/>
                </a:solidFill>
              </a:rPr>
              <a:t>-raw: raw (unweighted) term frequency, </a:t>
            </a:r>
            <a:r>
              <a:rPr lang="en-GB" sz="1400" b="0" dirty="0" err="1">
                <a:solidFill>
                  <a:srgbClr val="FF0000"/>
                </a:solidFill>
              </a:rPr>
              <a:t>tf-wght</a:t>
            </a:r>
            <a:r>
              <a:rPr lang="en-GB" sz="1400" b="0" dirty="0">
                <a:solidFill>
                  <a:srgbClr val="FF0000"/>
                </a:solidFill>
              </a:rPr>
              <a:t>: logarithmically weighted term frequency, </a:t>
            </a:r>
            <a:r>
              <a:rPr lang="en-GB" sz="1400" b="0" dirty="0" err="1">
                <a:solidFill>
                  <a:srgbClr val="FF0000"/>
                </a:solidFill>
              </a:rPr>
              <a:t>df</a:t>
            </a:r>
            <a:r>
              <a:rPr lang="en-GB" sz="1400" b="0" dirty="0">
                <a:solidFill>
                  <a:srgbClr val="FF0000"/>
                </a:solidFill>
              </a:rPr>
              <a:t>: document frequency, </a:t>
            </a:r>
            <a:r>
              <a:rPr lang="en-GB" sz="1400" b="0" dirty="0" err="1">
                <a:solidFill>
                  <a:srgbClr val="FF0000"/>
                </a:solidFill>
              </a:rPr>
              <a:t>idf</a:t>
            </a:r>
            <a:r>
              <a:rPr lang="en-GB" sz="1400" b="0" dirty="0">
                <a:solidFill>
                  <a:srgbClr val="FF0000"/>
                </a:solidFill>
              </a:rPr>
              <a:t>: inverse document frequency, weight: the final weight of the term in the query or document, </a:t>
            </a:r>
            <a:r>
              <a:rPr lang="en-GB" sz="1400" b="0" dirty="0" err="1">
                <a:solidFill>
                  <a:srgbClr val="FF0000"/>
                </a:solidFill>
              </a:rPr>
              <a:t>n’lized</a:t>
            </a:r>
            <a:r>
              <a:rPr lang="en-GB" sz="1400" b="0" dirty="0">
                <a:solidFill>
                  <a:srgbClr val="FF0000"/>
                </a:solidFill>
              </a:rPr>
              <a:t>: document weights after cosine normalization, </a:t>
            </a:r>
            <a:r>
              <a:rPr lang="en-GB" sz="1400" b="0" dirty="0">
                <a:solidFill>
                  <a:srgbClr val="00B050"/>
                </a:solidFill>
              </a:rPr>
              <a:t>product:</a:t>
            </a:r>
            <a:r>
              <a:rPr lang="en-GB" sz="1400" b="0" dirty="0">
                <a:solidFill>
                  <a:srgbClr val="FF0000"/>
                </a:solidFill>
              </a:rPr>
              <a:t> the </a:t>
            </a:r>
            <a:r>
              <a:rPr lang="en-GB" sz="1400" b="0" dirty="0">
                <a:solidFill>
                  <a:srgbClr val="00B050"/>
                </a:solidFill>
              </a:rPr>
              <a:t>product of final query weight and final document weight, N = 1,000,000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D0B455-7400-D9D7-F5AA-990DAE43C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26" y="4960488"/>
            <a:ext cx="7868748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14179"/>
      </p:ext>
    </p:extLst>
  </p:cSld>
  <p:clrMapOvr>
    <a:masterClrMapping/>
  </p:clrMapOvr>
  <p:transition spd="slow">
    <p:zoom dir="in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05C1-E6AB-D952-3450-401152A3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88A03-41A2-07C2-FE3D-29694814C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Ranked retrieval in the vector space model</a:t>
            </a:r>
          </a:p>
          <a:p>
            <a:endParaRPr lang="en-GB" dirty="0"/>
          </a:p>
          <a:p>
            <a:r>
              <a:rPr lang="en-GB" dirty="0"/>
              <a:t>Represent the query as a weighted </a:t>
            </a:r>
            <a:r>
              <a:rPr lang="en-GB" i="1" dirty="0" err="1"/>
              <a:t>tf-idf</a:t>
            </a:r>
            <a:r>
              <a:rPr lang="en-GB" dirty="0"/>
              <a:t> vector </a:t>
            </a:r>
          </a:p>
          <a:p>
            <a:r>
              <a:rPr lang="en-GB" dirty="0"/>
              <a:t>Represent each document as a weighted </a:t>
            </a:r>
            <a:r>
              <a:rPr lang="en-GB" i="1" dirty="0" err="1"/>
              <a:t>tf-idf</a:t>
            </a:r>
            <a:r>
              <a:rPr lang="en-GB" dirty="0"/>
              <a:t> vector </a:t>
            </a:r>
          </a:p>
          <a:p>
            <a:r>
              <a:rPr lang="en-GB" dirty="0"/>
              <a:t>Compute the cosine similarity between the query vector and each document vector </a:t>
            </a:r>
          </a:p>
          <a:p>
            <a:r>
              <a:rPr lang="en-GB" dirty="0"/>
              <a:t>Rank documents with respect to the query </a:t>
            </a:r>
          </a:p>
          <a:p>
            <a:r>
              <a:rPr lang="en-GB" dirty="0"/>
              <a:t>Return the top K (e.g., K = 10) to the user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334D7-57C6-82E6-1A78-194DE9A7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65077"/>
      </p:ext>
    </p:extLst>
  </p:cSld>
  <p:clrMapOvr>
    <a:masterClrMapping/>
  </p:clrMapOvr>
  <p:transition spd="slow">
    <p:zoom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999040" cy="4392488"/>
          </a:xfrm>
        </p:spPr>
        <p:txBody>
          <a:bodyPr/>
          <a:lstStyle/>
          <a:p>
            <a:r>
              <a:rPr lang="en-GB" dirty="0"/>
              <a:t>Chapter 5.1.2 (</a:t>
            </a:r>
            <a:r>
              <a:rPr lang="en-GB" dirty="0" err="1"/>
              <a:t>Zipf’s</a:t>
            </a:r>
            <a:r>
              <a:rPr lang="en-GB" dirty="0"/>
              <a:t> Law)</a:t>
            </a:r>
          </a:p>
          <a:p>
            <a:r>
              <a:rPr lang="en-GB" dirty="0"/>
              <a:t>Chapter 6 (Term Weighting)</a:t>
            </a:r>
          </a:p>
          <a:p>
            <a:r>
              <a:rPr lang="en-GB" dirty="0"/>
              <a:t>A </a:t>
            </a:r>
            <a:r>
              <a:rPr lang="en-GB"/>
              <a:t>beautiful blog (</a:t>
            </a:r>
            <a:r>
              <a:rPr lang="en-GB">
                <a:hlinkClick r:id="rId3"/>
              </a:rPr>
              <a:t>https://towardsdatascience.com/a-gentle-introduction-to-calculating-the-tf-idf-values-9e391f8a13e5</a:t>
            </a:r>
            <a:r>
              <a:rPr lang="en-GB"/>
              <a:t>)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FF16-C235-4C66-8398-94E36EA6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A38C8D-649F-A930-B4B7-77148382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Ranked Retrieval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3DAFE2-A4E5-8C6D-44E4-17D17064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4"/>
            <a:ext cx="8215064" cy="46805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So far, our queries have been </a:t>
            </a:r>
            <a:r>
              <a:rPr lang="en-GB" b="1" dirty="0"/>
              <a:t>Boolean</a:t>
            </a:r>
            <a:r>
              <a:rPr lang="en-GB" dirty="0"/>
              <a:t>.</a:t>
            </a:r>
          </a:p>
          <a:p>
            <a:r>
              <a:rPr lang="en-GB" dirty="0"/>
              <a:t>Documents either match or don’t.</a:t>
            </a:r>
          </a:p>
          <a:p>
            <a:r>
              <a:rPr lang="en-GB" dirty="0"/>
              <a:t>Good for expert users with precise understanding of their needs and of the collection.</a:t>
            </a:r>
          </a:p>
          <a:p>
            <a:r>
              <a:rPr lang="en-GB" dirty="0"/>
              <a:t>Also good for applications: Applications can easily consume 1000s of results.</a:t>
            </a:r>
          </a:p>
          <a:p>
            <a:r>
              <a:rPr lang="en-GB" dirty="0"/>
              <a:t>Not good for the majority of users</a:t>
            </a:r>
          </a:p>
          <a:p>
            <a:pPr lvl="1"/>
            <a:r>
              <a:rPr lang="en-GB" dirty="0"/>
              <a:t>Don’t want to write Boolean queries or wade through 1000s of results.</a:t>
            </a:r>
          </a:p>
          <a:p>
            <a:pPr lvl="1"/>
            <a:r>
              <a:rPr lang="en-GB" dirty="0"/>
              <a:t>This is particularly true of </a:t>
            </a:r>
            <a:r>
              <a:rPr lang="en-GB" b="1" dirty="0"/>
              <a:t>web search</a:t>
            </a:r>
            <a:r>
              <a:rPr lang="en-GB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358D4-BE07-A533-1D94-95B3F28A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82545"/>
      </p:ext>
    </p:extLst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7EB65A-7F45-6589-18CD-04F89C9F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32656"/>
            <a:ext cx="7010400" cy="685800"/>
          </a:xfrm>
        </p:spPr>
        <p:txBody>
          <a:bodyPr/>
          <a:lstStyle/>
          <a:p>
            <a:r>
              <a:rPr lang="en-GB" dirty="0"/>
              <a:t>Problem with Boolean search: Feast or famine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C653CC-4DF1-B9D2-6B1E-6984BD853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68" y="1412776"/>
            <a:ext cx="8215064" cy="489654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Boolean queries often have either too few or too many results. (information sparsity and abundance)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2400" dirty="0"/>
              <a:t>In Boolean retrieval, it takes a lot of skill to come up with a query that produces a manageable number of hits. </a:t>
            </a:r>
          </a:p>
          <a:p>
            <a:r>
              <a:rPr lang="en-GB" sz="2400" dirty="0"/>
              <a:t>In ranked retrieval, “feast or famine” is less of a problem. </a:t>
            </a:r>
          </a:p>
          <a:p>
            <a:r>
              <a:rPr lang="en-GB" sz="2400" dirty="0"/>
              <a:t>Condition: </a:t>
            </a:r>
            <a:r>
              <a:rPr lang="en-GB" sz="2400" b="1" dirty="0"/>
              <a:t>Results that are more relevant are ranked higher than results that are less relevant. </a:t>
            </a:r>
            <a:r>
              <a:rPr lang="en-GB" sz="2400" dirty="0"/>
              <a:t>(i.e., the ranking algorithm works.)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9AEF4-21B8-6DAC-1289-534C03FA9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52" y="2479152"/>
            <a:ext cx="3955900" cy="949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2801C7-422E-5C8C-2A98-FE208932D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72" y="2531107"/>
            <a:ext cx="3582276" cy="1023507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96D93AE-B94D-6C7A-4B03-CBF76BDA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14445"/>
      </p:ext>
    </p:extLst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EA39-AB0D-8DF3-3141-96808746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55950"/>
            <a:ext cx="7649409" cy="685800"/>
          </a:xfrm>
        </p:spPr>
        <p:txBody>
          <a:bodyPr/>
          <a:lstStyle/>
          <a:p>
            <a:r>
              <a:rPr lang="en-GB" sz="3200" dirty="0"/>
              <a:t>Scoring as the basis of ranked retrieval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DA2090-E2B9-A8B4-28EA-33F43F783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364608"/>
            <a:ext cx="7649409" cy="49447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132E8-BDF6-8BC6-0905-774C970C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0443"/>
      </p:ext>
    </p:extLst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8F64-3BC6-3B40-9B6A-E7DC6107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1: Jaccard coefficient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4E1A-21C4-4E93-E932-8B12F510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3" y="1367061"/>
            <a:ext cx="8215064" cy="152016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A commonly used measure of overlap of two sets </a:t>
            </a:r>
          </a:p>
          <a:p>
            <a:r>
              <a:rPr lang="en-GB" sz="2800" dirty="0"/>
              <a:t>Let A and B be two sets </a:t>
            </a:r>
          </a:p>
          <a:p>
            <a:r>
              <a:rPr lang="en-GB" sz="2800" dirty="0"/>
              <a:t>Jaccard coefficient: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964C8-1E32-D52A-D241-4AD21B3C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30213-CFC8-8F7B-17D1-966665001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134" y="2887222"/>
            <a:ext cx="3771868" cy="1083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95579F-FAA5-AC47-1167-58289198A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857998"/>
            <a:ext cx="6876256" cy="25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42743"/>
      </p:ext>
    </p:extLst>
  </p:cSld>
  <p:clrMapOvr>
    <a:masterClrMapping/>
  </p:clrMapOvr>
  <p:transition spd="slow">
    <p:zoom dir="in"/>
  </p:transition>
</p:sld>
</file>

<file path=ppt/theme/theme1.xml><?xml version="1.0" encoding="utf-8"?>
<a:theme xmlns:a="http://schemas.openxmlformats.org/drawingml/2006/main" name="NSIA Presentation Template">
  <a:themeElements>
    <a:clrScheme name="NSIA Presentation Templat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NSIA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A Presentatio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SIA Presentation Template">
  <a:themeElements>
    <a:clrScheme name="NSIA Presentation Templat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NSIA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A Presentatio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7475A0A79F24CA5D55CFCBBC36D20" ma:contentTypeVersion="11" ma:contentTypeDescription="Create a new document." ma:contentTypeScope="" ma:versionID="0c65e98f4308e0a4c8a8fb9e68fc32ea">
  <xsd:schema xmlns:xsd="http://www.w3.org/2001/XMLSchema" xmlns:xs="http://www.w3.org/2001/XMLSchema" xmlns:p="http://schemas.microsoft.com/office/2006/metadata/properties" xmlns:ns3="4a99f96f-14cd-4604-a474-9aba890bf184" xmlns:ns4="d7c0ddaa-517f-42a8-bf6f-671cae6167ed" targetNamespace="http://schemas.microsoft.com/office/2006/metadata/properties" ma:root="true" ma:fieldsID="5630bdc36f68965d0e52aad5a59374c3" ns3:_="" ns4:_="">
    <xsd:import namespace="4a99f96f-14cd-4604-a474-9aba890bf184"/>
    <xsd:import namespace="d7c0ddaa-517f-42a8-bf6f-671cae6167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99f96f-14cd-4604-a474-9aba890bf1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0ddaa-517f-42a8-bf6f-671cae6167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A46CC5-244B-4740-AC0C-999172143E2D}">
  <ds:schemaRefs>
    <ds:schemaRef ds:uri="4a99f96f-14cd-4604-a474-9aba890bf184"/>
    <ds:schemaRef ds:uri="d7c0ddaa-517f-42a8-bf6f-671cae6167e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268F4A1-A92B-4425-A08A-8ACFF4BC7C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942470-586D-42F2-AF1E-DA4474320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99f96f-14cd-4604-a474-9aba890bf184"/>
    <ds:schemaRef ds:uri="d7c0ddaa-517f-42a8-bf6f-671cae6167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E:\Program Files\Microsoft Office\Templates\NSIA Presentation Template.pot</Template>
  <TotalTime>13352</TotalTime>
  <Words>2313</Words>
  <Application>Microsoft Office PowerPoint</Application>
  <PresentationFormat>On-screen Show (4:3)</PresentationFormat>
  <Paragraphs>288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Archia</vt:lpstr>
      <vt:lpstr>CG Times</vt:lpstr>
      <vt:lpstr>Arial</vt:lpstr>
      <vt:lpstr>Calibri</vt:lpstr>
      <vt:lpstr>Cambria</vt:lpstr>
      <vt:lpstr>Cambria Math</vt:lpstr>
      <vt:lpstr>Roboto</vt:lpstr>
      <vt:lpstr>Tahoma</vt:lpstr>
      <vt:lpstr>Times New Roman</vt:lpstr>
      <vt:lpstr>NSIA Presentation Template</vt:lpstr>
      <vt:lpstr>1_NSIA Presentation Template</vt:lpstr>
      <vt:lpstr>PowerPoint Presentation</vt:lpstr>
      <vt:lpstr>What we have learnt</vt:lpstr>
      <vt:lpstr>What we have learnt</vt:lpstr>
      <vt:lpstr>Outline</vt:lpstr>
      <vt:lpstr>Why Ranked Retrieval?</vt:lpstr>
      <vt:lpstr>Ranked Retrieval</vt:lpstr>
      <vt:lpstr>Problem with Boolean search: Feast or famine</vt:lpstr>
      <vt:lpstr>Scoring as the basis of ranked retrieval</vt:lpstr>
      <vt:lpstr>Take 1: Jaccard coefficient</vt:lpstr>
      <vt:lpstr>Jaccard coefficient: Example</vt:lpstr>
      <vt:lpstr>Issues with Jaccard</vt:lpstr>
      <vt:lpstr>Term Frequency</vt:lpstr>
      <vt:lpstr>Binary incidence matrix</vt:lpstr>
      <vt:lpstr>Count matrix</vt:lpstr>
      <vt:lpstr>Bag of words model</vt:lpstr>
      <vt:lpstr>Term frequency tf</vt:lpstr>
      <vt:lpstr>Log frequency weighting</vt:lpstr>
      <vt:lpstr>Score of document-query</vt:lpstr>
      <vt:lpstr>Zipf’s Law</vt:lpstr>
      <vt:lpstr>Frequency in document vs. in collection</vt:lpstr>
      <vt:lpstr>Zipf’s law</vt:lpstr>
      <vt:lpstr>Zipf’s law</vt:lpstr>
      <vt:lpstr>Zipf’s Law: Examples from 5 Languages</vt:lpstr>
      <vt:lpstr>Zipf’s law: Rank × Frequency ∼ Constant</vt:lpstr>
      <vt:lpstr>Other collections (allegedly) obeying power laws</vt:lpstr>
      <vt:lpstr>Desired weight for rare terms</vt:lpstr>
      <vt:lpstr>Desired weight for rare terms</vt:lpstr>
      <vt:lpstr>Document frequency </vt:lpstr>
      <vt:lpstr>idf weight</vt:lpstr>
      <vt:lpstr>Examples for idf</vt:lpstr>
      <vt:lpstr>Effect of idf on ranking</vt:lpstr>
      <vt:lpstr>Collection frequency vs. Document frequency</vt:lpstr>
      <vt:lpstr>tf-idf weighting</vt:lpstr>
      <vt:lpstr>Interpretation of TF-IDF</vt:lpstr>
      <vt:lpstr>Example</vt:lpstr>
      <vt:lpstr>The vector space model</vt:lpstr>
      <vt:lpstr>Binary incidence matrix</vt:lpstr>
      <vt:lpstr>Count matrix</vt:lpstr>
      <vt:lpstr>Weight matrix</vt:lpstr>
      <vt:lpstr>Documents as vectors</vt:lpstr>
      <vt:lpstr>Queries as vectors</vt:lpstr>
      <vt:lpstr>How do we formalize vector space similarity?</vt:lpstr>
      <vt:lpstr>Why distance is a bad idea </vt:lpstr>
      <vt:lpstr>Use angle instead of distance</vt:lpstr>
      <vt:lpstr>From angles to cosines</vt:lpstr>
      <vt:lpstr>Length normalization </vt:lpstr>
      <vt:lpstr>Cosine similarity between query and document</vt:lpstr>
      <vt:lpstr>Cosine for normalized vectors</vt:lpstr>
      <vt:lpstr>Cosine similarity illustrated</vt:lpstr>
      <vt:lpstr>Cosine: Example</vt:lpstr>
      <vt:lpstr>Cosine: Example</vt:lpstr>
      <vt:lpstr>Components of tf-idf weighting</vt:lpstr>
      <vt:lpstr>tf-idf example</vt:lpstr>
      <vt:lpstr>tf-idf example: lnc.ltn</vt:lpstr>
      <vt:lpstr>Summary</vt:lpstr>
      <vt:lpstr>Reading</vt:lpstr>
    </vt:vector>
  </TitlesOfParts>
  <Manager/>
  <Company>University of Bedfordshire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Modelling and Management</dc:title>
  <dc:subject/>
  <dc:creator>Ingo Frommholz</dc:creator>
  <cp:keywords/>
  <dc:description/>
  <cp:lastModifiedBy>Gangmin Li</cp:lastModifiedBy>
  <cp:revision>314</cp:revision>
  <cp:lastPrinted>2002-04-12T08:30:10Z</cp:lastPrinted>
  <dcterms:created xsi:type="dcterms:W3CDTF">2002-04-12T08:02:31Z</dcterms:created>
  <dcterms:modified xsi:type="dcterms:W3CDTF">2022-10-20T22:13:50Z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0x010100DE57475A0A79F24CA5D55CFCBBC36D20</vt:lpwstr>
  </property>
</Properties>
</file>